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229" r:id="rId2"/>
    <p:sldId id="3247" r:id="rId3"/>
    <p:sldId id="3254" r:id="rId4"/>
    <p:sldId id="261" r:id="rId5"/>
    <p:sldId id="283" r:id="rId6"/>
    <p:sldId id="363" r:id="rId7"/>
    <p:sldId id="365" r:id="rId8"/>
    <p:sldId id="3265" r:id="rId9"/>
    <p:sldId id="3249" r:id="rId10"/>
    <p:sldId id="3256" r:id="rId11"/>
    <p:sldId id="347" r:id="rId12"/>
    <p:sldId id="322" r:id="rId13"/>
    <p:sldId id="3252" r:id="rId14"/>
    <p:sldId id="3259" r:id="rId15"/>
    <p:sldId id="3260" r:id="rId16"/>
    <p:sldId id="3261" r:id="rId17"/>
    <p:sldId id="3262" r:id="rId18"/>
    <p:sldId id="3263" r:id="rId19"/>
    <p:sldId id="3255" r:id="rId20"/>
    <p:sldId id="3257" r:id="rId21"/>
    <p:sldId id="3258" r:id="rId22"/>
    <p:sldId id="3264" r:id="rId23"/>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69" pos="7678" userDrawn="1">
          <p15:clr>
            <a:srgbClr val="A4A3A4"/>
          </p15:clr>
        </p15:guide>
        <p15:guide id="74" orient="horz" pos="43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00"/>
    <a:srgbClr val="D5E4E9"/>
    <a:srgbClr val="AA8A78"/>
    <a:srgbClr val="183D6F"/>
    <a:srgbClr val="707070"/>
    <a:srgbClr val="027101"/>
    <a:srgbClr val="7F6658"/>
    <a:srgbClr val="3B5353"/>
    <a:srgbClr val="214E8B"/>
    <a:srgbClr val="CACE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57" autoAdjust="0"/>
    <p:restoredTop sz="95025" autoAdjust="0"/>
  </p:normalViewPr>
  <p:slideViewPr>
    <p:cSldViewPr snapToGrid="0" snapToObjects="1">
      <p:cViewPr varScale="1">
        <p:scale>
          <a:sx n="32" d="100"/>
          <a:sy n="32" d="100"/>
        </p:scale>
        <p:origin x="472" y="36"/>
      </p:cViewPr>
      <p:guideLst>
        <p:guide pos="7678"/>
        <p:guide orient="horz" pos="4320"/>
      </p:guideLst>
    </p:cSldViewPr>
  </p:slideViewPr>
  <p:notesTextViewPr>
    <p:cViewPr>
      <p:scale>
        <a:sx n="20" d="100"/>
        <a:sy n="20" d="100"/>
      </p:scale>
      <p:origin x="0" y="0"/>
    </p:cViewPr>
  </p:notesTextViewPr>
  <p:sorterViewPr>
    <p:cViewPr>
      <p:scale>
        <a:sx n="55" d="100"/>
        <a:sy n="55" d="100"/>
      </p:scale>
      <p:origin x="0" y="0"/>
    </p:cViewPr>
  </p:sorterViewPr>
  <p:notesViewPr>
    <p:cSldViewPr snapToGrid="0" snapToObjects="1" showGuides="1">
      <p:cViewPr varScale="1">
        <p:scale>
          <a:sx n="96" d="100"/>
          <a:sy n="96" d="100"/>
        </p:scale>
        <p:origin x="3360"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17D310-0C4F-4B4C-B025-B4A6F8DB9521}" type="datetimeFigureOut">
              <a:rPr lang="en-US" smtClean="0"/>
              <a:t>4/25/2023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B1BD57-0140-5543-8501-12A1D34515F5}" type="slidenum">
              <a:rPr lang="en-US" smtClean="0"/>
              <a:t>‹#›</a:t>
            </a:fld>
            <a:endParaRPr lang="en-US"/>
          </a:p>
        </p:txBody>
      </p:sp>
    </p:spTree>
    <p:extLst>
      <p:ext uri="{BB962C8B-B14F-4D97-AF65-F5344CB8AC3E}">
        <p14:creationId xmlns:p14="http://schemas.microsoft.com/office/powerpoint/2010/main" val="40610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4/25/2023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Virginia has significant wild trout resources, and they are important to our anglers and wildlife enthusiasts.  Wild Brook, Rainbow, and Brown Trout are all found in Virginia.  Over 700 streams make up 3000 plus miles of wild trout streams.  It’s hard to determine the number of anglers that fish for wild trout due to the trout license only being required for stocked trout……but a conservative estimate is about 60K, so it’s a fairly important resource……DGIF has a long history of wild trout management, and we have been progressive in many ways.  However, we needed a way to communicate this and to formalize the Department’s wild trout program.  That is what has led us to develop our current plan that includes goals/objectives/strategies.</a:t>
            </a:r>
          </a:p>
        </p:txBody>
      </p:sp>
      <p:sp>
        <p:nvSpPr>
          <p:cNvPr id="4" name="Slide Number Placeholder 3"/>
          <p:cNvSpPr>
            <a:spLocks noGrp="1"/>
          </p:cNvSpPr>
          <p:nvPr>
            <p:ph type="sldNum" sz="quarter" idx="10"/>
          </p:nvPr>
        </p:nvSpPr>
        <p:spPr/>
        <p:txBody>
          <a:bodyPr/>
          <a:lstStyle/>
          <a:p>
            <a:fld id="{9CCEB50A-6004-4080-8C7E-C8542FEF71B5}" type="slidenum">
              <a:rPr lang="en-US" smtClean="0"/>
              <a:t>4</a:t>
            </a:fld>
            <a:endParaRPr lang="en-US" dirty="0"/>
          </a:p>
        </p:txBody>
      </p:sp>
    </p:spTree>
    <p:extLst>
      <p:ext uri="{BB962C8B-B14F-4D97-AF65-F5344CB8AC3E}">
        <p14:creationId xmlns:p14="http://schemas.microsoft.com/office/powerpoint/2010/main" val="3597109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wild brook trout inhabit 614 individual streams stretching over 2000 miles through western and southwestern VA</a:t>
            </a:r>
          </a:p>
          <a:p>
            <a:r>
              <a:rPr lang="en-US" dirty="0"/>
              <a:t>Many of the populations in southwestern VA are considered Southern Appalachian BKT Populations as their genetics are different from the northern strain. </a:t>
            </a:r>
          </a:p>
          <a:p>
            <a:r>
              <a:rPr lang="en-US" dirty="0"/>
              <a:t>And we do have both Allopatric and Sympatric populations of BKT throughout the western part of the state. </a:t>
            </a:r>
          </a:p>
        </p:txBody>
      </p:sp>
      <p:sp>
        <p:nvSpPr>
          <p:cNvPr id="4" name="Slide Number Placeholder 3"/>
          <p:cNvSpPr>
            <a:spLocks noGrp="1"/>
          </p:cNvSpPr>
          <p:nvPr>
            <p:ph type="sldNum" sz="quarter" idx="10"/>
          </p:nvPr>
        </p:nvSpPr>
        <p:spPr/>
        <p:txBody>
          <a:bodyPr/>
          <a:lstStyle/>
          <a:p>
            <a:fld id="{9CCEB50A-6004-4080-8C7E-C8542FEF71B5}" type="slidenum">
              <a:rPr lang="en-US" smtClean="0"/>
              <a:t>5</a:t>
            </a:fld>
            <a:endParaRPr lang="en-US" dirty="0"/>
          </a:p>
        </p:txBody>
      </p:sp>
    </p:spTree>
    <p:extLst>
      <p:ext uri="{BB962C8B-B14F-4D97-AF65-F5344CB8AC3E}">
        <p14:creationId xmlns:p14="http://schemas.microsoft.com/office/powerpoint/2010/main" val="2130991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Rainbow Trout populations are found in freestone streams, spring creeks, and in </a:t>
            </a:r>
            <a:r>
              <a:rPr lang="en-US" dirty="0" err="1"/>
              <a:t>coldwater</a:t>
            </a:r>
            <a:r>
              <a:rPr lang="en-US" dirty="0"/>
              <a:t> </a:t>
            </a:r>
            <a:r>
              <a:rPr lang="en-US" dirty="0" err="1"/>
              <a:t>tailwaters</a:t>
            </a:r>
            <a:r>
              <a:rPr lang="en-US" dirty="0"/>
              <a:t> downstream of large reservoirs. Rainbow Trout eat a wide variety of prey, including insects, crustaceans, mollusks, and small fish.</a:t>
            </a:r>
          </a:p>
          <a:p>
            <a:r>
              <a:rPr lang="en-US" dirty="0"/>
              <a:t>Currently wild rainbow trout are found in 163 streams stretching over 700 miles</a:t>
            </a:r>
          </a:p>
          <a:p>
            <a:endParaRPr lang="en-US" dirty="0"/>
          </a:p>
        </p:txBody>
      </p:sp>
      <p:sp>
        <p:nvSpPr>
          <p:cNvPr id="4" name="Slide Number Placeholder 3"/>
          <p:cNvSpPr>
            <a:spLocks noGrp="1"/>
          </p:cNvSpPr>
          <p:nvPr>
            <p:ph type="sldNum" sz="quarter" idx="10"/>
          </p:nvPr>
        </p:nvSpPr>
        <p:spPr/>
        <p:txBody>
          <a:bodyPr/>
          <a:lstStyle/>
          <a:p>
            <a:fld id="{9CCEB50A-6004-4080-8C7E-C8542FEF71B5}" type="slidenum">
              <a:rPr lang="en-US" smtClean="0"/>
              <a:t>6</a:t>
            </a:fld>
            <a:endParaRPr lang="en-US" dirty="0"/>
          </a:p>
        </p:txBody>
      </p:sp>
    </p:spTree>
    <p:extLst>
      <p:ext uri="{BB962C8B-B14F-4D97-AF65-F5344CB8AC3E}">
        <p14:creationId xmlns:p14="http://schemas.microsoft.com/office/powerpoint/2010/main" val="2855804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Brown Trout first arrived in the US in 1883 as eggs from Germany where they are native to Europe. </a:t>
            </a:r>
          </a:p>
          <a:p>
            <a:r>
              <a:rPr lang="en-US" dirty="0"/>
              <a:t>They were first stocked in Virginia in 1961.  </a:t>
            </a:r>
          </a:p>
          <a:p>
            <a:r>
              <a:rPr lang="en-US" dirty="0"/>
              <a:t>Slide 12:</a:t>
            </a:r>
          </a:p>
          <a:p>
            <a:r>
              <a:rPr lang="en-US" dirty="0"/>
              <a:t>Brown Trout prefer larger, lower-gradient streams and can tolerate warmer water temperatures than Brook or Rainbow Trout.</a:t>
            </a:r>
          </a:p>
          <a:p>
            <a:r>
              <a:rPr lang="en-US" dirty="0"/>
              <a:t>Brown trout are fall </a:t>
            </a:r>
            <a:r>
              <a:rPr lang="en-US" dirty="0" err="1"/>
              <a:t>Spawners</a:t>
            </a:r>
            <a:r>
              <a:rPr lang="en-US" dirty="0"/>
              <a:t> similar to Brook Trout</a:t>
            </a:r>
          </a:p>
          <a:p>
            <a:r>
              <a:rPr lang="en-US" dirty="0"/>
              <a:t>There are currently 92 streams (⁓600 miles) containing wild Brown Trout in the Commonwealth</a:t>
            </a:r>
          </a:p>
          <a:p>
            <a:endParaRPr lang="en-US" dirty="0"/>
          </a:p>
        </p:txBody>
      </p:sp>
      <p:sp>
        <p:nvSpPr>
          <p:cNvPr id="4" name="Slide Number Placeholder 3"/>
          <p:cNvSpPr>
            <a:spLocks noGrp="1"/>
          </p:cNvSpPr>
          <p:nvPr>
            <p:ph type="sldNum" sz="quarter" idx="10"/>
          </p:nvPr>
        </p:nvSpPr>
        <p:spPr/>
        <p:txBody>
          <a:bodyPr/>
          <a:lstStyle/>
          <a:p>
            <a:fld id="{9CCEB50A-6004-4080-8C7E-C8542FEF71B5}" type="slidenum">
              <a:rPr lang="en-US" smtClean="0"/>
              <a:t>7</a:t>
            </a:fld>
            <a:endParaRPr lang="en-US" dirty="0"/>
          </a:p>
        </p:txBody>
      </p:sp>
    </p:spTree>
    <p:extLst>
      <p:ext uri="{BB962C8B-B14F-4D97-AF65-F5344CB8AC3E}">
        <p14:creationId xmlns:p14="http://schemas.microsoft.com/office/powerpoint/2010/main" val="2439865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Brown Trout first arrived in the US in 1883 as eggs from Germany where they are native to Europe. </a:t>
            </a:r>
          </a:p>
          <a:p>
            <a:r>
              <a:rPr lang="en-US" dirty="0"/>
              <a:t>They were first stocked in Virginia in 1961.  </a:t>
            </a:r>
          </a:p>
          <a:p>
            <a:r>
              <a:rPr lang="en-US" dirty="0"/>
              <a:t>Slide 12:</a:t>
            </a:r>
          </a:p>
          <a:p>
            <a:r>
              <a:rPr lang="en-US" dirty="0"/>
              <a:t>Brown Trout prefer larger, lower-gradient streams and can tolerate warmer water temperatures than Brook or Rainbow Trout.</a:t>
            </a:r>
          </a:p>
          <a:p>
            <a:r>
              <a:rPr lang="en-US" dirty="0"/>
              <a:t>Brown trout are fall </a:t>
            </a:r>
            <a:r>
              <a:rPr lang="en-US" dirty="0" err="1"/>
              <a:t>Spawners</a:t>
            </a:r>
            <a:r>
              <a:rPr lang="en-US" dirty="0"/>
              <a:t> similar to Brook Trout</a:t>
            </a:r>
          </a:p>
          <a:p>
            <a:r>
              <a:rPr lang="en-US" dirty="0"/>
              <a:t>There are currently 92 streams (⁓600 miles) containing wild Brown Trout in the Commonwealth</a:t>
            </a:r>
          </a:p>
          <a:p>
            <a:endParaRPr lang="en-US" dirty="0"/>
          </a:p>
        </p:txBody>
      </p:sp>
      <p:sp>
        <p:nvSpPr>
          <p:cNvPr id="4" name="Slide Number Placeholder 3"/>
          <p:cNvSpPr>
            <a:spLocks noGrp="1"/>
          </p:cNvSpPr>
          <p:nvPr>
            <p:ph type="sldNum" sz="quarter" idx="10"/>
          </p:nvPr>
        </p:nvSpPr>
        <p:spPr/>
        <p:txBody>
          <a:bodyPr/>
          <a:lstStyle/>
          <a:p>
            <a:fld id="{9CCEB50A-6004-4080-8C7E-C8542FEF71B5}" type="slidenum">
              <a:rPr lang="en-US" smtClean="0"/>
              <a:t>8</a:t>
            </a:fld>
            <a:endParaRPr lang="en-US" dirty="0"/>
          </a:p>
        </p:txBody>
      </p:sp>
    </p:spTree>
    <p:extLst>
      <p:ext uri="{BB962C8B-B14F-4D97-AF65-F5344CB8AC3E}">
        <p14:creationId xmlns:p14="http://schemas.microsoft.com/office/powerpoint/2010/main" val="2971215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These are the current threats to wild trout populations identified by the DWR, Stakeholders and from public comments.</a:t>
            </a:r>
          </a:p>
        </p:txBody>
      </p:sp>
      <p:sp>
        <p:nvSpPr>
          <p:cNvPr id="4" name="Slide Number Placeholder 3"/>
          <p:cNvSpPr>
            <a:spLocks noGrp="1"/>
          </p:cNvSpPr>
          <p:nvPr>
            <p:ph type="sldNum" sz="quarter" idx="10"/>
          </p:nvPr>
        </p:nvSpPr>
        <p:spPr/>
        <p:txBody>
          <a:bodyPr/>
          <a:lstStyle/>
          <a:p>
            <a:fld id="{9CCEB50A-6004-4080-8C7E-C8542FEF71B5}" type="slidenum">
              <a:rPr lang="en-US" smtClean="0"/>
              <a:t>11</a:t>
            </a:fld>
            <a:endParaRPr lang="en-US" dirty="0"/>
          </a:p>
        </p:txBody>
      </p:sp>
    </p:spTree>
    <p:extLst>
      <p:ext uri="{BB962C8B-B14F-4D97-AF65-F5344CB8AC3E}">
        <p14:creationId xmlns:p14="http://schemas.microsoft.com/office/powerpoint/2010/main" val="875042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come to the “meat” of</a:t>
            </a:r>
            <a:r>
              <a:rPr lang="en-US" baseline="0" dirty="0"/>
              <a:t> the Wild Trout Management Plan.  </a:t>
            </a:r>
            <a:r>
              <a:rPr lang="en-US" dirty="0"/>
              <a:t>11 Main Issue Areas determined by DGIF Team and Key Stakeholder Group.  I will run through</a:t>
            </a:r>
            <a:r>
              <a:rPr lang="en-US" baseline="0" dirty="0"/>
              <a:t> these one by one in a second…………mentioning a few strategies for each</a:t>
            </a:r>
            <a:endParaRPr lang="en-US" dirty="0"/>
          </a:p>
        </p:txBody>
      </p:sp>
      <p:sp>
        <p:nvSpPr>
          <p:cNvPr id="4" name="Slide Number Placeholder 3"/>
          <p:cNvSpPr>
            <a:spLocks noGrp="1"/>
          </p:cNvSpPr>
          <p:nvPr>
            <p:ph type="sldNum" sz="quarter" idx="10"/>
          </p:nvPr>
        </p:nvSpPr>
        <p:spPr/>
        <p:txBody>
          <a:bodyPr/>
          <a:lstStyle/>
          <a:p>
            <a:fld id="{9CCEB50A-6004-4080-8C7E-C8542FEF71B5}" type="slidenum">
              <a:rPr lang="en-US" smtClean="0"/>
              <a:t>12</a:t>
            </a:fld>
            <a:endParaRPr lang="en-US" dirty="0"/>
          </a:p>
        </p:txBody>
      </p:sp>
    </p:spTree>
    <p:extLst>
      <p:ext uri="{BB962C8B-B14F-4D97-AF65-F5344CB8AC3E}">
        <p14:creationId xmlns:p14="http://schemas.microsoft.com/office/powerpoint/2010/main" val="3967500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1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1"/>
          </p:nvPr>
        </p:nvSpPr>
        <p:spPr>
          <a:xfrm>
            <a:off x="385012" y="360948"/>
            <a:ext cx="11622504" cy="13018168"/>
          </a:xfrm>
          <a:solidFill>
            <a:schemeClr val="bg1">
              <a:lumMod val="95000"/>
            </a:schemeClr>
          </a:solidFill>
        </p:spPr>
        <p:txBody>
          <a:bodyPr>
            <a:normAutofit/>
          </a:bodyPr>
          <a:lstStyle>
            <a:lvl1pPr>
              <a:defRPr sz="2800"/>
            </a:lvl1pPr>
          </a:lstStyle>
          <a:p>
            <a:r>
              <a:rPr lang="en-US"/>
              <a:t>Click icon to add picture</a:t>
            </a:r>
          </a:p>
        </p:txBody>
      </p:sp>
      <p:sp>
        <p:nvSpPr>
          <p:cNvPr id="15" name="Picture Placeholder 2"/>
          <p:cNvSpPr>
            <a:spLocks noGrp="1"/>
          </p:cNvSpPr>
          <p:nvPr>
            <p:ph type="pic" sz="quarter" idx="12"/>
          </p:nvPr>
        </p:nvSpPr>
        <p:spPr>
          <a:xfrm>
            <a:off x="12392527" y="360948"/>
            <a:ext cx="11622504" cy="13018168"/>
          </a:xfrm>
          <a:solidFill>
            <a:schemeClr val="bg1">
              <a:lumMod val="95000"/>
            </a:schemeClr>
          </a:solidFill>
        </p:spPr>
        <p:txBody>
          <a:bodyPr>
            <a:normAutofit/>
          </a:bodyPr>
          <a:lstStyle>
            <a:lvl1pPr>
              <a:defRPr sz="2800"/>
            </a:lvl1pPr>
          </a:lstStyle>
          <a:p>
            <a:r>
              <a:rPr lang="en-US"/>
              <a:t>Click icon to add picture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r>
              <a:rPr lang="en-US"/>
              <a:t>Click icon to add picture</a:t>
            </a:r>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r>
              <a:rPr lang="en-US"/>
              <a:t>Click icon to add picture</a:t>
            </a:r>
          </a:p>
        </p:txBody>
      </p:sp>
      <p:sp>
        <p:nvSpPr>
          <p:cNvPr id="12" name="Picture Placeholder 2"/>
          <p:cNvSpPr>
            <a:spLocks noGrp="1"/>
          </p:cNvSpPr>
          <p:nvPr>
            <p:ph type="pic" sz="quarter" idx="13"/>
          </p:nvPr>
        </p:nvSpPr>
        <p:spPr>
          <a:xfrm>
            <a:off x="385012" y="7062537"/>
            <a:ext cx="11622504" cy="6316579"/>
          </a:xfrm>
          <a:solidFill>
            <a:schemeClr val="bg1">
              <a:lumMod val="95000"/>
            </a:schemeClr>
          </a:solidFill>
        </p:spPr>
        <p:txBody>
          <a:bodyPr>
            <a:normAutofit/>
          </a:bodyPr>
          <a:lstStyle>
            <a:lvl1pPr>
              <a:defRPr sz="2800"/>
            </a:lvl1pPr>
          </a:lstStyle>
          <a:p>
            <a:r>
              <a:rPr lang="en-US"/>
              <a:t>Click icon to add picture</a:t>
            </a:r>
          </a:p>
        </p:txBody>
      </p:sp>
      <p:sp>
        <p:nvSpPr>
          <p:cNvPr id="13" name="Picture Placeholder 2"/>
          <p:cNvSpPr>
            <a:spLocks noGrp="1"/>
          </p:cNvSpPr>
          <p:nvPr>
            <p:ph type="pic" sz="quarter" idx="14"/>
          </p:nvPr>
        </p:nvSpPr>
        <p:spPr>
          <a:xfrm>
            <a:off x="12392527" y="7062537"/>
            <a:ext cx="11622504" cy="6316579"/>
          </a:xfrm>
          <a:solidFill>
            <a:schemeClr val="bg1">
              <a:lumMod val="95000"/>
            </a:schemeClr>
          </a:solidFill>
        </p:spPr>
        <p:txBody>
          <a:bodyPr>
            <a:normAutofit/>
          </a:bodyPr>
          <a:lstStyle>
            <a:lvl1pPr>
              <a:defRPr sz="2800"/>
            </a:lvl1pPr>
          </a:lstStyle>
          <a:p>
            <a:r>
              <a:rPr lang="en-US"/>
              <a:t>Click icon to add picture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11385261" cy="12245455"/>
          </a:xfrm>
          <a:solidFill>
            <a:schemeClr val="bg1">
              <a:lumMod val="95000"/>
            </a:schemeClr>
          </a:solidFill>
        </p:spPr>
        <p:txBody>
          <a:bodyPr>
            <a:normAutofit/>
          </a:bodyPr>
          <a:lstStyle>
            <a:lvl1pPr>
              <a:defRPr sz="2000"/>
            </a:lvl1pPr>
          </a:lstStyle>
          <a:p>
            <a:r>
              <a:rPr lang="en-US"/>
              <a:t>Click icon to add picture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r>
              <a:rPr lang="en-US"/>
              <a:t>Click icon to add picture</a:t>
            </a:r>
          </a:p>
        </p:txBody>
      </p:sp>
    </p:spTree>
    <p:extLst>
      <p:ext uri="{BB962C8B-B14F-4D97-AF65-F5344CB8AC3E}">
        <p14:creationId xmlns:p14="http://schemas.microsoft.com/office/powerpoint/2010/main" val="1911165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4275083"/>
            <a:ext cx="24377650" cy="5927834"/>
          </a:xfrm>
          <a:solidFill>
            <a:schemeClr val="bg1">
              <a:lumMod val="95000"/>
            </a:schemeClr>
          </a:solidFill>
        </p:spPr>
        <p:txBody>
          <a:bodyPr>
            <a:normAutofit/>
          </a:bodyPr>
          <a:lstStyle>
            <a:lvl1pPr>
              <a:defRPr sz="2800"/>
            </a:lvl1pPr>
          </a:lstStyle>
          <a:p>
            <a:r>
              <a:rPr lang="en-US"/>
              <a:t>Click icon to add picture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866913" y="4239493"/>
            <a:ext cx="6650182" cy="7924800"/>
          </a:xfrm>
          <a:solidFill>
            <a:schemeClr val="bg1">
              <a:lumMod val="95000"/>
            </a:schemeClr>
          </a:solidFill>
        </p:spPr>
        <p:txBody>
          <a:bodyPr>
            <a:normAutofit/>
          </a:bodyPr>
          <a:lstStyle>
            <a:lvl1pPr>
              <a:defRPr sz="2800"/>
            </a:lvl1pPr>
          </a:lstStyle>
          <a:p>
            <a:r>
              <a:rPr lang="en-US"/>
              <a:t>Click icon to add picture</a:t>
            </a:r>
          </a:p>
        </p:txBody>
      </p:sp>
      <p:sp>
        <p:nvSpPr>
          <p:cNvPr id="11" name="Picture Placeholder 2"/>
          <p:cNvSpPr>
            <a:spLocks noGrp="1"/>
          </p:cNvSpPr>
          <p:nvPr>
            <p:ph type="pic" sz="quarter" idx="12"/>
          </p:nvPr>
        </p:nvSpPr>
        <p:spPr>
          <a:xfrm>
            <a:off x="16597751" y="4239493"/>
            <a:ext cx="6650182" cy="7924800"/>
          </a:xfrm>
          <a:solidFill>
            <a:schemeClr val="bg1">
              <a:lumMod val="95000"/>
            </a:schemeClr>
          </a:solidFill>
        </p:spPr>
        <p:txBody>
          <a:bodyPr>
            <a:normAutofit/>
          </a:bodyPr>
          <a:lstStyle>
            <a:lvl1pPr>
              <a:defRPr sz="2800"/>
            </a:lvl1pPr>
          </a:lstStyle>
          <a:p>
            <a:r>
              <a:rPr lang="en-US"/>
              <a:t>Click icon to add picture</a:t>
            </a:r>
          </a:p>
        </p:txBody>
      </p:sp>
      <p:sp>
        <p:nvSpPr>
          <p:cNvPr id="12" name="Picture Placeholder 2"/>
          <p:cNvSpPr>
            <a:spLocks noGrp="1"/>
          </p:cNvSpPr>
          <p:nvPr>
            <p:ph type="pic" sz="quarter" idx="13"/>
          </p:nvPr>
        </p:nvSpPr>
        <p:spPr>
          <a:xfrm>
            <a:off x="1136075" y="4239493"/>
            <a:ext cx="6650182" cy="7924800"/>
          </a:xfrm>
          <a:solidFill>
            <a:schemeClr val="bg1">
              <a:lumMod val="95000"/>
            </a:schemeClr>
          </a:solidFill>
        </p:spPr>
        <p:txBody>
          <a:bodyPr>
            <a:normAutofit/>
          </a:bodyPr>
          <a:lstStyle>
            <a:lvl1pPr>
              <a:defRPr sz="2800"/>
            </a:lvl1pPr>
          </a:lstStyle>
          <a:p>
            <a:r>
              <a:rPr lang="en-US"/>
              <a:t>Click icon to add picture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4"/>
          </p:nvPr>
        </p:nvSpPr>
        <p:spPr>
          <a:xfrm>
            <a:off x="11200275" y="671557"/>
            <a:ext cx="5963617" cy="4259758"/>
          </a:xfrm>
          <a:solidFill>
            <a:schemeClr val="bg1">
              <a:lumMod val="95000"/>
            </a:schemeClr>
          </a:solidFill>
        </p:spPr>
        <p:txBody>
          <a:bodyPr>
            <a:normAutofit/>
          </a:bodyPr>
          <a:lstStyle>
            <a:lvl1pPr>
              <a:defRPr sz="2800"/>
            </a:lvl1pPr>
          </a:lstStyle>
          <a:p>
            <a:r>
              <a:rPr lang="en-US"/>
              <a:t>Click icon to add picture</a:t>
            </a:r>
          </a:p>
        </p:txBody>
      </p:sp>
      <p:sp>
        <p:nvSpPr>
          <p:cNvPr id="18" name="Picture Placeholder 2"/>
          <p:cNvSpPr>
            <a:spLocks noGrp="1"/>
          </p:cNvSpPr>
          <p:nvPr>
            <p:ph type="pic" sz="quarter" idx="15"/>
          </p:nvPr>
        </p:nvSpPr>
        <p:spPr>
          <a:xfrm>
            <a:off x="17980026" y="671557"/>
            <a:ext cx="5963617" cy="4259758"/>
          </a:xfrm>
          <a:solidFill>
            <a:schemeClr val="bg1">
              <a:lumMod val="95000"/>
            </a:schemeClr>
          </a:solidFill>
        </p:spPr>
        <p:txBody>
          <a:bodyPr>
            <a:normAutofit/>
          </a:bodyPr>
          <a:lstStyle>
            <a:lvl1pPr>
              <a:defRPr sz="2800"/>
            </a:lvl1pPr>
          </a:lstStyle>
          <a:p>
            <a:r>
              <a:rPr lang="en-US"/>
              <a:t>Click icon to add picture</a:t>
            </a:r>
          </a:p>
        </p:txBody>
      </p:sp>
      <p:sp>
        <p:nvSpPr>
          <p:cNvPr id="19" name="Picture Placeholder 2"/>
          <p:cNvSpPr>
            <a:spLocks noGrp="1"/>
          </p:cNvSpPr>
          <p:nvPr>
            <p:ph type="pic" sz="quarter" idx="16"/>
          </p:nvPr>
        </p:nvSpPr>
        <p:spPr>
          <a:xfrm>
            <a:off x="11200275" y="7119258"/>
            <a:ext cx="5963617" cy="4259758"/>
          </a:xfrm>
          <a:solidFill>
            <a:schemeClr val="bg1">
              <a:lumMod val="95000"/>
            </a:schemeClr>
          </a:solidFill>
        </p:spPr>
        <p:txBody>
          <a:bodyPr>
            <a:normAutofit/>
          </a:bodyPr>
          <a:lstStyle>
            <a:lvl1pPr>
              <a:defRPr sz="2800"/>
            </a:lvl1pPr>
          </a:lstStyle>
          <a:p>
            <a:r>
              <a:rPr lang="en-US"/>
              <a:t>Click icon to add picture</a:t>
            </a:r>
          </a:p>
        </p:txBody>
      </p:sp>
      <p:sp>
        <p:nvSpPr>
          <p:cNvPr id="20" name="Picture Placeholder 2"/>
          <p:cNvSpPr>
            <a:spLocks noGrp="1"/>
          </p:cNvSpPr>
          <p:nvPr>
            <p:ph type="pic" sz="quarter" idx="17"/>
          </p:nvPr>
        </p:nvSpPr>
        <p:spPr>
          <a:xfrm>
            <a:off x="17980026" y="7119258"/>
            <a:ext cx="5963617" cy="4259758"/>
          </a:xfrm>
          <a:solidFill>
            <a:schemeClr val="bg1">
              <a:lumMod val="95000"/>
            </a:schemeClr>
          </a:solidFill>
        </p:spPr>
        <p:txBody>
          <a:bodyPr>
            <a:normAutofit/>
          </a:bodyPr>
          <a:lstStyle>
            <a:lvl1pPr>
              <a:defRPr sz="2800"/>
            </a:lvl1pPr>
          </a:lstStyle>
          <a:p>
            <a:r>
              <a:rPr lang="en-US"/>
              <a:t>Click icon to add picture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4"/>
          </p:nvPr>
        </p:nvSpPr>
        <p:spPr>
          <a:xfrm>
            <a:off x="1586752" y="4572001"/>
            <a:ext cx="4834941" cy="3630706"/>
          </a:xfrm>
          <a:solidFill>
            <a:schemeClr val="bg1">
              <a:lumMod val="95000"/>
            </a:schemeClr>
          </a:solidFill>
        </p:spPr>
        <p:txBody>
          <a:bodyPr>
            <a:normAutofit/>
          </a:bodyPr>
          <a:lstStyle>
            <a:lvl1pPr>
              <a:defRPr sz="2800"/>
            </a:lvl1pPr>
          </a:lstStyle>
          <a:p>
            <a:r>
              <a:rPr lang="en-US"/>
              <a:t>Click icon to add picture</a:t>
            </a:r>
          </a:p>
        </p:txBody>
      </p:sp>
      <p:sp>
        <p:nvSpPr>
          <p:cNvPr id="14" name="Picture Placeholder 2"/>
          <p:cNvSpPr>
            <a:spLocks noGrp="1"/>
          </p:cNvSpPr>
          <p:nvPr>
            <p:ph type="pic" sz="quarter" idx="15"/>
          </p:nvPr>
        </p:nvSpPr>
        <p:spPr>
          <a:xfrm>
            <a:off x="7068028" y="4572001"/>
            <a:ext cx="4834941" cy="3630706"/>
          </a:xfrm>
          <a:solidFill>
            <a:schemeClr val="bg1">
              <a:lumMod val="95000"/>
            </a:schemeClr>
          </a:solidFill>
        </p:spPr>
        <p:txBody>
          <a:bodyPr>
            <a:normAutofit/>
          </a:bodyPr>
          <a:lstStyle>
            <a:lvl1pPr>
              <a:defRPr sz="2800"/>
            </a:lvl1pPr>
          </a:lstStyle>
          <a:p>
            <a:r>
              <a:rPr lang="en-US"/>
              <a:t>Click icon to add picture</a:t>
            </a:r>
          </a:p>
        </p:txBody>
      </p:sp>
      <p:sp>
        <p:nvSpPr>
          <p:cNvPr id="15" name="Picture Placeholder 2"/>
          <p:cNvSpPr>
            <a:spLocks noGrp="1"/>
          </p:cNvSpPr>
          <p:nvPr>
            <p:ph type="pic" sz="quarter" idx="16"/>
          </p:nvPr>
        </p:nvSpPr>
        <p:spPr>
          <a:xfrm>
            <a:off x="12549305" y="4572001"/>
            <a:ext cx="4834941" cy="3630706"/>
          </a:xfrm>
          <a:solidFill>
            <a:schemeClr val="bg1">
              <a:lumMod val="95000"/>
            </a:schemeClr>
          </a:solidFill>
        </p:spPr>
        <p:txBody>
          <a:bodyPr>
            <a:normAutofit/>
          </a:bodyPr>
          <a:lstStyle>
            <a:lvl1pPr>
              <a:defRPr sz="2800"/>
            </a:lvl1pPr>
          </a:lstStyle>
          <a:p>
            <a:r>
              <a:rPr lang="en-US"/>
              <a:t>Click icon to add picture</a:t>
            </a:r>
          </a:p>
        </p:txBody>
      </p:sp>
      <p:sp>
        <p:nvSpPr>
          <p:cNvPr id="16" name="Picture Placeholder 2"/>
          <p:cNvSpPr>
            <a:spLocks noGrp="1"/>
          </p:cNvSpPr>
          <p:nvPr>
            <p:ph type="pic" sz="quarter" idx="17"/>
          </p:nvPr>
        </p:nvSpPr>
        <p:spPr>
          <a:xfrm>
            <a:off x="18030581" y="4572001"/>
            <a:ext cx="4834941" cy="3630706"/>
          </a:xfrm>
          <a:solidFill>
            <a:schemeClr val="bg1">
              <a:lumMod val="95000"/>
            </a:schemeClr>
          </a:solidFill>
        </p:spPr>
        <p:txBody>
          <a:bodyPr>
            <a:normAutofit/>
          </a:bodyPr>
          <a:lstStyle>
            <a:lvl1pPr>
              <a:defRPr sz="2800"/>
            </a:lvl1pPr>
          </a:lstStyle>
          <a:p>
            <a:r>
              <a:rPr lang="en-US"/>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4"/>
          </p:nvPr>
        </p:nvSpPr>
        <p:spPr>
          <a:xfrm>
            <a:off x="1586752" y="4572001"/>
            <a:ext cx="6527299" cy="4476724"/>
          </a:xfrm>
          <a:solidFill>
            <a:schemeClr val="bg1">
              <a:lumMod val="95000"/>
            </a:schemeClr>
          </a:solidFill>
        </p:spPr>
        <p:txBody>
          <a:bodyPr>
            <a:normAutofit/>
          </a:bodyPr>
          <a:lstStyle>
            <a:lvl1pPr>
              <a:defRPr sz="2800"/>
            </a:lvl1pPr>
          </a:lstStyle>
          <a:p>
            <a:r>
              <a:rPr lang="en-US"/>
              <a:t>Click icon to add picture</a:t>
            </a:r>
          </a:p>
        </p:txBody>
      </p:sp>
      <p:sp>
        <p:nvSpPr>
          <p:cNvPr id="12" name="Picture Placeholder 2"/>
          <p:cNvSpPr>
            <a:spLocks noGrp="1"/>
          </p:cNvSpPr>
          <p:nvPr>
            <p:ph type="pic" sz="quarter" idx="15"/>
          </p:nvPr>
        </p:nvSpPr>
        <p:spPr>
          <a:xfrm>
            <a:off x="8986622" y="4541259"/>
            <a:ext cx="6527299" cy="4476724"/>
          </a:xfrm>
          <a:solidFill>
            <a:schemeClr val="bg1">
              <a:lumMod val="95000"/>
            </a:schemeClr>
          </a:solidFill>
        </p:spPr>
        <p:txBody>
          <a:bodyPr>
            <a:normAutofit/>
          </a:bodyPr>
          <a:lstStyle>
            <a:lvl1pPr>
              <a:defRPr sz="2800"/>
            </a:lvl1pPr>
          </a:lstStyle>
          <a:p>
            <a:r>
              <a:rPr lang="en-US"/>
              <a:t>Click icon to add picture</a:t>
            </a:r>
          </a:p>
        </p:txBody>
      </p:sp>
      <p:sp>
        <p:nvSpPr>
          <p:cNvPr id="17" name="Picture Placeholder 2"/>
          <p:cNvSpPr>
            <a:spLocks noGrp="1"/>
          </p:cNvSpPr>
          <p:nvPr>
            <p:ph type="pic" sz="quarter" idx="16"/>
          </p:nvPr>
        </p:nvSpPr>
        <p:spPr>
          <a:xfrm>
            <a:off x="16386489" y="4572001"/>
            <a:ext cx="6527299" cy="4476724"/>
          </a:xfrm>
          <a:solidFill>
            <a:schemeClr val="bg1">
              <a:lumMod val="95000"/>
            </a:schemeClr>
          </a:solidFill>
        </p:spPr>
        <p:txBody>
          <a:bodyPr>
            <a:normAutofit/>
          </a:bodyPr>
          <a:lstStyle>
            <a:lvl1pPr>
              <a:defRPr sz="2800"/>
            </a:lvl1pPr>
          </a:lstStyle>
          <a:p>
            <a:r>
              <a:rPr lang="en-US"/>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8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3"/>
          </p:nvPr>
        </p:nvSpPr>
        <p:spPr>
          <a:xfrm>
            <a:off x="1145977" y="6261838"/>
            <a:ext cx="10366005" cy="6305179"/>
          </a:xfrm>
          <a:prstGeom prst="rect">
            <a:avLst/>
          </a:prstGeom>
          <a:solidFill>
            <a:schemeClr val="bg1">
              <a:lumMod val="95000"/>
            </a:schemeClr>
          </a:solidFill>
        </p:spPr>
        <p:txBody>
          <a:bodyPr>
            <a:normAutofit/>
          </a:bodyPr>
          <a:lstStyle>
            <a:lvl1pPr>
              <a:defRPr sz="2800"/>
            </a:lvl1pPr>
          </a:lstStyle>
          <a:p>
            <a:r>
              <a:rPr lang="en-US"/>
              <a:t>Click icon to add picture</a:t>
            </a:r>
          </a:p>
        </p:txBody>
      </p:sp>
      <p:sp>
        <p:nvSpPr>
          <p:cNvPr id="12" name="Picture Placeholder 2"/>
          <p:cNvSpPr>
            <a:spLocks noGrp="1"/>
          </p:cNvSpPr>
          <p:nvPr>
            <p:ph type="pic" sz="quarter" idx="11"/>
          </p:nvPr>
        </p:nvSpPr>
        <p:spPr>
          <a:xfrm>
            <a:off x="7908434" y="3211045"/>
            <a:ext cx="10222539" cy="6305179"/>
          </a:xfrm>
          <a:prstGeom prst="rect">
            <a:avLst/>
          </a:prstGeom>
          <a:solidFill>
            <a:schemeClr val="bg1">
              <a:lumMod val="95000"/>
            </a:schemeClr>
          </a:solidFill>
        </p:spPr>
        <p:txBody>
          <a:bodyPr>
            <a:normAutofit/>
          </a:bodyPr>
          <a:lstStyle>
            <a:lvl1pPr>
              <a:defRPr sz="2800"/>
            </a:lvl1pPr>
          </a:lstStyle>
          <a:p>
            <a:r>
              <a:rPr lang="en-US"/>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r>
              <a:rPr lang="en-US"/>
              <a:t>Click icon to add picture</a:t>
            </a:r>
          </a:p>
        </p:txBody>
      </p:sp>
      <p:sp>
        <p:nvSpPr>
          <p:cNvPr id="10" name="Picture Placeholder 2"/>
          <p:cNvSpPr>
            <a:spLocks noGrp="1"/>
          </p:cNvSpPr>
          <p:nvPr>
            <p:ph type="pic" sz="quarter" idx="11"/>
          </p:nvPr>
        </p:nvSpPr>
        <p:spPr>
          <a:xfrm>
            <a:off x="1842478" y="4732317"/>
            <a:ext cx="6047487" cy="3873736"/>
          </a:xfrm>
          <a:solidFill>
            <a:schemeClr val="bg1">
              <a:lumMod val="95000"/>
            </a:schemeClr>
          </a:solidFill>
        </p:spPr>
        <p:txBody>
          <a:bodyPr>
            <a:normAutofit/>
          </a:bodyPr>
          <a:lstStyle>
            <a:lvl1pPr>
              <a:defRPr sz="2800"/>
            </a:lvl1pPr>
          </a:lstStyle>
          <a:p>
            <a:r>
              <a:rPr lang="en-US"/>
              <a:t>Click icon to add picture</a:t>
            </a:r>
          </a:p>
        </p:txBody>
      </p:sp>
      <p:sp>
        <p:nvSpPr>
          <p:cNvPr id="11" name="Picture Placeholder 2"/>
          <p:cNvSpPr>
            <a:spLocks noGrp="1"/>
          </p:cNvSpPr>
          <p:nvPr>
            <p:ph type="pic" sz="quarter" idx="12"/>
          </p:nvPr>
        </p:nvSpPr>
        <p:spPr>
          <a:xfrm>
            <a:off x="9171650" y="4732317"/>
            <a:ext cx="6047487" cy="3873736"/>
          </a:xfrm>
          <a:solidFill>
            <a:schemeClr val="bg1">
              <a:lumMod val="95000"/>
            </a:schemeClr>
          </a:solidFill>
        </p:spPr>
        <p:txBody>
          <a:bodyPr>
            <a:normAutofit/>
          </a:bodyPr>
          <a:lstStyle>
            <a:lvl1pPr>
              <a:defRPr sz="2800"/>
            </a:lvl1pPr>
          </a:lstStyle>
          <a:p>
            <a:r>
              <a:rPr lang="en-US"/>
              <a:t>Click icon to add picture</a:t>
            </a:r>
          </a:p>
        </p:txBody>
      </p:sp>
      <p:sp>
        <p:nvSpPr>
          <p:cNvPr id="12" name="Picture Placeholder 2"/>
          <p:cNvSpPr>
            <a:spLocks noGrp="1"/>
          </p:cNvSpPr>
          <p:nvPr>
            <p:ph type="pic" sz="quarter" idx="13"/>
          </p:nvPr>
        </p:nvSpPr>
        <p:spPr>
          <a:xfrm>
            <a:off x="16500822" y="4732317"/>
            <a:ext cx="6047487" cy="3873736"/>
          </a:xfrm>
          <a:solidFill>
            <a:schemeClr val="bg1">
              <a:lumMod val="95000"/>
            </a:schemeClr>
          </a:solidFill>
        </p:spPr>
        <p:txBody>
          <a:bodyPr>
            <a:normAutofit/>
          </a:bodyPr>
          <a:lstStyle>
            <a:lvl1pPr>
              <a:defRPr sz="2800"/>
            </a:lvl1p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0000"/>
                <a:lumOff val="20000"/>
              </a:schemeClr>
            </a:gs>
            <a:gs pos="100000">
              <a:schemeClr val="bg2"/>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3F30E5-1BD9-3D48-8310-66A28903315E}"/>
              </a:ext>
            </a:extLst>
          </p:cNvPr>
          <p:cNvSpPr/>
          <p:nvPr userDrawn="1"/>
        </p:nvSpPr>
        <p:spPr>
          <a:xfrm>
            <a:off x="0" y="12623801"/>
            <a:ext cx="24377650" cy="10921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E7D855F-C75B-F84B-906B-7E6A5CC9EADD}"/>
              </a:ext>
            </a:extLst>
          </p:cNvPr>
          <p:cNvSpPr txBox="1"/>
          <p:nvPr userDrawn="1"/>
        </p:nvSpPr>
        <p:spPr>
          <a:xfrm>
            <a:off x="640079" y="12903948"/>
            <a:ext cx="23545801" cy="738664"/>
          </a:xfrm>
          <a:prstGeom prst="rect">
            <a:avLst/>
          </a:prstGeom>
          <a:noFill/>
        </p:spPr>
        <p:txBody>
          <a:bodyPr wrap="square" rtlCol="0">
            <a:spAutoFit/>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lang="en-US" sz="2100" spc="300" dirty="0">
                <a:solidFill>
                  <a:schemeClr val="bg1"/>
                </a:solidFill>
              </a:rPr>
              <a:t>Virginia Department of Wildlife Resources  •  </a:t>
            </a:r>
            <a:r>
              <a:rPr lang="en-US" sz="2100" spc="300" dirty="0" err="1">
                <a:solidFill>
                  <a:schemeClr val="bg1"/>
                </a:solidFill>
              </a:rPr>
              <a:t>www.dwr.virginia.gov</a:t>
            </a:r>
            <a:endParaRPr lang="en-US" sz="2100" spc="300" dirty="0">
              <a:solidFill>
                <a:schemeClr val="bg1"/>
              </a:solidFill>
            </a:endParaRPr>
          </a:p>
          <a:p>
            <a:pPr algn="ctr"/>
            <a:endParaRPr lang="en-US" sz="2100" spc="300" dirty="0"/>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userDrawn="1"/>
        </p:nvSpPr>
        <p:spPr>
          <a:xfrm>
            <a:off x="23135350" y="12844174"/>
            <a:ext cx="832526" cy="461628"/>
          </a:xfrm>
          <a:prstGeom prst="rect">
            <a:avLst/>
          </a:prstGeom>
          <a:noFill/>
        </p:spPr>
        <p:txBody>
          <a:bodyPr wrap="none" lIns="182843" tIns="91422" rIns="182843" bIns="91422" rtlCol="0">
            <a:spAutoFit/>
          </a:bodyPr>
          <a:lstStyle/>
          <a:p>
            <a:pPr algn="ctr"/>
            <a:fld id="{260E2A6B-A809-4840-BF14-8648BC0BDF87}" type="slidenum">
              <a:rPr lang="id-ID" sz="1800" b="1" i="0" smtClean="0">
                <a:solidFill>
                  <a:schemeClr val="bg1"/>
                </a:solidFill>
                <a:latin typeface="Georgia Bold" panose="02040502050405020303" pitchFamily="18" charset="0"/>
                <a:ea typeface="Montserrat Light" charset="0"/>
                <a:cs typeface="Montserrat Light" charset="0"/>
              </a:rPr>
              <a:pPr algn="ctr"/>
              <a:t>‹#›</a:t>
            </a:fld>
            <a:r>
              <a:rPr lang="id-ID" sz="1800" b="1" i="0" dirty="0">
                <a:solidFill>
                  <a:schemeClr val="bg1"/>
                </a:solidFill>
                <a:latin typeface="Georgia Bold" panose="02040502050405020303" pitchFamily="18" charset="0"/>
                <a:ea typeface="Montserrat Light" charset="0"/>
                <a:cs typeface="Montserrat Light" charset="0"/>
              </a:rPr>
              <a:t>  </a:t>
            </a:r>
          </a:p>
        </p:txBody>
      </p:sp>
      <p:sp>
        <p:nvSpPr>
          <p:cNvPr id="4" name="Title Placeholder 3"/>
          <p:cNvSpPr>
            <a:spLocks noGrp="1"/>
          </p:cNvSpPr>
          <p:nvPr>
            <p:ph type="title"/>
          </p:nvPr>
        </p:nvSpPr>
        <p:spPr>
          <a:xfrm>
            <a:off x="1676400" y="730250"/>
            <a:ext cx="19469100" cy="2651125"/>
          </a:xfrm>
          <a:prstGeom prst="rect">
            <a:avLst/>
          </a:prstGeom>
        </p:spPr>
        <p:txBody>
          <a:bodyPr vert="horz" lIns="91440" tIns="45720" rIns="91440" bIns="45720" rtlCol="0" anchor="ctr">
            <a:normAutofit/>
          </a:body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5FA0A582-F14A-0A44-96A9-14346055CF55}"/>
              </a:ext>
            </a:extLst>
          </p:cNvPr>
          <p:cNvCxnSpPr>
            <a:cxnSpLocks/>
          </p:cNvCxnSpPr>
          <p:nvPr userDrawn="1"/>
        </p:nvCxnSpPr>
        <p:spPr>
          <a:xfrm>
            <a:off x="0" y="12610783"/>
            <a:ext cx="2437765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7E1731C-2714-9B48-9029-26272EDCC264}"/>
              </a:ext>
            </a:extLst>
          </p:cNvPr>
          <p:cNvPicPr>
            <a:picLocks noChangeAspect="1"/>
          </p:cNvPicPr>
          <p:nvPr userDrawn="1"/>
        </p:nvPicPr>
        <p:blipFill>
          <a:blip r:embed="rId14" cstate="email">
            <a:extLst>
              <a:ext uri="{28A0092B-C50C-407E-A947-70E740481C1C}">
                <a14:useLocalDpi xmlns:a14="http://schemas.microsoft.com/office/drawing/2010/main" val="0"/>
              </a:ext>
            </a:extLst>
          </a:blip>
          <a:srcRect/>
          <a:stretch/>
        </p:blipFill>
        <p:spPr>
          <a:xfrm>
            <a:off x="478789" y="11778290"/>
            <a:ext cx="1427131" cy="1664986"/>
          </a:xfrm>
          <a:prstGeom prst="rect">
            <a:avLst/>
          </a:prstGeom>
        </p:spPr>
      </p:pic>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877" r:id="rId1"/>
    <p:sldLayoutId id="2147483901" r:id="rId2"/>
    <p:sldLayoutId id="2147484065" r:id="rId3"/>
    <p:sldLayoutId id="2147484053" r:id="rId4"/>
    <p:sldLayoutId id="2147484066" r:id="rId5"/>
    <p:sldLayoutId id="2147484067" r:id="rId6"/>
    <p:sldLayoutId id="2147484068" r:id="rId7"/>
    <p:sldLayoutId id="2147484074" r:id="rId8"/>
    <p:sldLayoutId id="2147484075" r:id="rId9"/>
    <p:sldLayoutId id="2147484077" r:id="rId10"/>
    <p:sldLayoutId id="2147484078" r:id="rId11"/>
    <p:sldLayoutId id="2147484081" r:id="rId12"/>
  </p:sldLayoutIdLst>
  <p:hf hdr="0" ftr="0" dt="0"/>
  <p:txStyles>
    <p:titleStyle>
      <a:lvl1pPr algn="l" defTabSz="1828434" rtl="0" eaLnBrk="1" latinLnBrk="0" hangingPunct="1">
        <a:lnSpc>
          <a:spcPct val="90000"/>
        </a:lnSpc>
        <a:spcBef>
          <a:spcPct val="0"/>
        </a:spcBef>
        <a:buNone/>
        <a:defRPr lang="en-US" sz="6000" b="1" i="0" kern="1200">
          <a:solidFill>
            <a:schemeClr val="accent1"/>
          </a:solidFill>
          <a:latin typeface="Georgia" panose="02040502050405020303" pitchFamily="18" charset="0"/>
          <a:ea typeface="Georgia" panose="02040502050405020303" pitchFamily="18" charset="0"/>
          <a:cs typeface="Georgia" panose="02040502050405020303" pitchFamily="18" charset="0"/>
        </a:defRPr>
      </a:lvl1pPr>
    </p:titleStyle>
    <p:bodyStyle>
      <a:lvl1pPr marL="0" indent="0" algn="l" defTabSz="1828434" rtl="0" eaLnBrk="1" latinLnBrk="0" hangingPunct="1">
        <a:lnSpc>
          <a:spcPct val="90000"/>
        </a:lnSpc>
        <a:spcBef>
          <a:spcPts val="2000"/>
        </a:spcBef>
        <a:buFont typeface="Arial" charset="0"/>
        <a:buNone/>
        <a:defRPr lang="en-US" sz="4800" b="0" kern="900" spc="300" baseline="0" dirty="0" smtClean="0">
          <a:solidFill>
            <a:schemeClr val="tx1"/>
          </a:solidFill>
          <a:effectLst/>
          <a:latin typeface="Palatino" pitchFamily="2" charset="77"/>
          <a:ea typeface="Palatino" pitchFamily="2" charset="77"/>
          <a:cs typeface="Palatino" pitchFamily="2" charset="77"/>
        </a:defRPr>
      </a:lvl1pPr>
      <a:lvl2pPr marL="914217" indent="0" algn="l" defTabSz="1828434" rtl="0" eaLnBrk="1" latinLnBrk="0" hangingPunct="1">
        <a:lnSpc>
          <a:spcPct val="90000"/>
        </a:lnSpc>
        <a:spcBef>
          <a:spcPts val="1000"/>
        </a:spcBef>
        <a:buFont typeface="Arial" charset="0"/>
        <a:buNone/>
        <a:defRPr lang="en-US" sz="4000" b="0" kern="900" spc="300" baseline="0" dirty="0" smtClean="0">
          <a:solidFill>
            <a:schemeClr val="tx1"/>
          </a:solidFill>
          <a:effectLst/>
          <a:latin typeface="Palatino" pitchFamily="2" charset="77"/>
          <a:ea typeface="Palatino" pitchFamily="2" charset="77"/>
          <a:cs typeface="Palatino" pitchFamily="2" charset="77"/>
        </a:defRPr>
      </a:lvl2pPr>
      <a:lvl3pPr marL="1828434" indent="0" algn="l" defTabSz="1828434" rtl="0" eaLnBrk="1" latinLnBrk="0" hangingPunct="1">
        <a:lnSpc>
          <a:spcPct val="90000"/>
        </a:lnSpc>
        <a:spcBef>
          <a:spcPts val="1000"/>
        </a:spcBef>
        <a:buFont typeface="Arial" charset="0"/>
        <a:buNone/>
        <a:defRPr lang="en-US" sz="3600" b="0" kern="900" spc="300" baseline="0" dirty="0" smtClean="0">
          <a:solidFill>
            <a:schemeClr val="tx1"/>
          </a:solidFill>
          <a:effectLst/>
          <a:latin typeface="Palatino" pitchFamily="2" charset="77"/>
          <a:ea typeface="Palatino" pitchFamily="2" charset="77"/>
          <a:cs typeface="Palatino" pitchFamily="2" charset="77"/>
        </a:defRPr>
      </a:lvl3pPr>
      <a:lvl4pPr marL="2742651" indent="0" algn="l" defTabSz="1828434" rtl="0" eaLnBrk="1" latinLnBrk="0" hangingPunct="1">
        <a:lnSpc>
          <a:spcPct val="90000"/>
        </a:lnSpc>
        <a:spcBef>
          <a:spcPts val="1000"/>
        </a:spcBef>
        <a:buFont typeface="Arial" charset="0"/>
        <a:buNone/>
        <a:defRPr lang="en-US" sz="3200" b="0" kern="900" spc="300" baseline="0" dirty="0" smtClean="0">
          <a:solidFill>
            <a:schemeClr val="tx1"/>
          </a:solidFill>
          <a:effectLst/>
          <a:latin typeface="Palatino" pitchFamily="2" charset="77"/>
          <a:ea typeface="Palatino" pitchFamily="2" charset="77"/>
          <a:cs typeface="Palatino" pitchFamily="2" charset="77"/>
        </a:defRPr>
      </a:lvl4pPr>
      <a:lvl5pPr marL="3656868" indent="0" algn="l" defTabSz="1828434" rtl="0" eaLnBrk="1" latinLnBrk="0" hangingPunct="1">
        <a:lnSpc>
          <a:spcPct val="90000"/>
        </a:lnSpc>
        <a:spcBef>
          <a:spcPts val="1000"/>
        </a:spcBef>
        <a:buFont typeface="Arial" charset="0"/>
        <a:buNone/>
        <a:defRPr lang="en-US" sz="3200" b="0" kern="900" spc="300" baseline="0" dirty="0">
          <a:solidFill>
            <a:schemeClr val="tx1"/>
          </a:solidFill>
          <a:effectLst/>
          <a:latin typeface="Palatino" pitchFamily="2" charset="77"/>
          <a:ea typeface="Palatino" pitchFamily="2" charset="77"/>
          <a:cs typeface="Palatino" pitchFamily="2" charset="77"/>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6097C65C-4C6D-DF4A-B3BF-DEE269862DB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332" b="11332"/>
          <a:stretch>
            <a:fillRect/>
          </a:stretch>
        </p:blipFill>
        <p:spPr>
          <a:xfrm>
            <a:off x="0" y="-30480"/>
            <a:ext cx="24377650" cy="13715999"/>
          </a:xfrm>
        </p:spPr>
      </p:pic>
      <p:sp>
        <p:nvSpPr>
          <p:cNvPr id="5" name="TextBox 4">
            <a:extLst>
              <a:ext uri="{FF2B5EF4-FFF2-40B4-BE49-F238E27FC236}">
                <a16:creationId xmlns:a16="http://schemas.microsoft.com/office/drawing/2014/main" id="{BC7F5521-C78D-074C-8D9C-2DC5DC0A50D9}"/>
              </a:ext>
            </a:extLst>
          </p:cNvPr>
          <p:cNvSpPr txBox="1"/>
          <p:nvPr/>
        </p:nvSpPr>
        <p:spPr>
          <a:xfrm>
            <a:off x="4683412" y="4053141"/>
            <a:ext cx="15010841" cy="1292662"/>
          </a:xfrm>
          <a:prstGeom prst="rect">
            <a:avLst/>
          </a:prstGeom>
          <a:noFill/>
        </p:spPr>
        <p:txBody>
          <a:bodyPr wrap="none" rtlCol="0">
            <a:spAutoFit/>
          </a:bodyPr>
          <a:lstStyle/>
          <a:p>
            <a:pPr algn="ctr"/>
            <a:r>
              <a:rPr lang="en-US" sz="7800" b="1" spc="600" dirty="0">
                <a:solidFill>
                  <a:schemeClr val="bg1"/>
                </a:solidFill>
                <a:latin typeface="Georgia Bold" panose="02040502050405020303" pitchFamily="18" charset="0"/>
                <a:ea typeface="Montserrat" charset="0"/>
                <a:cs typeface="Montserrat" charset="0"/>
              </a:rPr>
              <a:t>Virginia’s Trout Program</a:t>
            </a:r>
          </a:p>
        </p:txBody>
      </p:sp>
      <p:sp>
        <p:nvSpPr>
          <p:cNvPr id="6" name="TextBox 5">
            <a:extLst>
              <a:ext uri="{FF2B5EF4-FFF2-40B4-BE49-F238E27FC236}">
                <a16:creationId xmlns:a16="http://schemas.microsoft.com/office/drawing/2014/main" id="{B59E4D0A-1A6E-DE40-BF64-5E04EFD6DF11}"/>
              </a:ext>
            </a:extLst>
          </p:cNvPr>
          <p:cNvSpPr txBox="1"/>
          <p:nvPr/>
        </p:nvSpPr>
        <p:spPr>
          <a:xfrm>
            <a:off x="8902478" y="5980498"/>
            <a:ext cx="6267894" cy="1261884"/>
          </a:xfrm>
          <a:prstGeom prst="rect">
            <a:avLst/>
          </a:prstGeom>
          <a:noFill/>
        </p:spPr>
        <p:txBody>
          <a:bodyPr wrap="square" rtlCol="0">
            <a:spAutoFit/>
          </a:bodyPr>
          <a:lstStyle/>
          <a:p>
            <a:pPr algn="ctr"/>
            <a:r>
              <a:rPr lang="en-US" sz="2000" b="1" spc="1200" dirty="0">
                <a:solidFill>
                  <a:schemeClr val="bg1"/>
                </a:solidFill>
                <a:latin typeface="Georgia Bold" panose="02040502050405020303" pitchFamily="18" charset="0"/>
                <a:ea typeface="Montserrat" charset="0"/>
                <a:cs typeface="Montserrat" charset="0"/>
              </a:rPr>
              <a:t>Mike Bednarski</a:t>
            </a:r>
          </a:p>
          <a:p>
            <a:pPr algn="ctr"/>
            <a:endParaRPr lang="en-US" sz="2000" b="1" spc="1200" dirty="0">
              <a:solidFill>
                <a:schemeClr val="bg1"/>
              </a:solidFill>
              <a:latin typeface="Georgia Bold" panose="02040502050405020303" pitchFamily="18" charset="0"/>
              <a:ea typeface="Montserrat" charset="0"/>
              <a:cs typeface="Montserrat" charset="0"/>
            </a:endParaRPr>
          </a:p>
          <a:p>
            <a:pPr algn="ctr"/>
            <a:r>
              <a:rPr lang="en-US" sz="2000" b="1" spc="1200" dirty="0">
                <a:solidFill>
                  <a:schemeClr val="bg1"/>
                </a:solidFill>
                <a:latin typeface="Georgia Bold" panose="02040502050405020303" pitchFamily="18" charset="0"/>
                <a:ea typeface="Montserrat" charset="0"/>
                <a:cs typeface="Montserrat" charset="0"/>
              </a:rPr>
              <a:t>Chief of Fisheries</a:t>
            </a:r>
          </a:p>
          <a:p>
            <a:pPr algn="ctr"/>
            <a:endParaRPr lang="en-US" sz="1600" b="1" spc="1200" dirty="0">
              <a:solidFill>
                <a:schemeClr val="bg1"/>
              </a:solidFill>
              <a:latin typeface="Georgia Bold" panose="02040502050405020303" pitchFamily="18" charset="0"/>
              <a:ea typeface="Montserrat" charset="0"/>
              <a:cs typeface="Montserrat" charset="0"/>
            </a:endParaRPr>
          </a:p>
        </p:txBody>
      </p:sp>
      <p:pic>
        <p:nvPicPr>
          <p:cNvPr id="8" name="Picture 7">
            <a:extLst>
              <a:ext uri="{FF2B5EF4-FFF2-40B4-BE49-F238E27FC236}">
                <a16:creationId xmlns:a16="http://schemas.microsoft.com/office/drawing/2014/main" id="{901D8E66-8B1D-5D45-A87F-FDF0DDC62FD0}"/>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9686925" y="7765927"/>
            <a:ext cx="4699000" cy="4065426"/>
          </a:xfrm>
          <a:prstGeom prst="rect">
            <a:avLst/>
          </a:prstGeom>
        </p:spPr>
      </p:pic>
    </p:spTree>
    <p:extLst>
      <p:ext uri="{BB962C8B-B14F-4D97-AF65-F5344CB8AC3E}">
        <p14:creationId xmlns:p14="http://schemas.microsoft.com/office/powerpoint/2010/main" val="2191710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18781" y="207034"/>
            <a:ext cx="23265837" cy="10479792"/>
          </a:xfrm>
          <a:prstGeom prst="rect">
            <a:avLst/>
          </a:prstGeom>
          <a:noFill/>
        </p:spPr>
        <p:txBody>
          <a:bodyPr wrap="square" rtlCol="0">
            <a:spAutoFit/>
          </a:bodyPr>
          <a:lstStyle/>
          <a:p>
            <a:r>
              <a:rPr lang="en-US" sz="4000" b="1" spc="600" dirty="0">
                <a:solidFill>
                  <a:schemeClr val="accent1"/>
                </a:solidFill>
                <a:latin typeface="Georgia Bold" panose="02040502050405020303" pitchFamily="18" charset="0"/>
                <a:ea typeface="Montserrat" charset="0"/>
                <a:cs typeface="Montserrat" charset="0"/>
              </a:rPr>
              <a:t>Wild Trout Management Plan (2019-2028)</a:t>
            </a:r>
          </a:p>
          <a:p>
            <a:endParaRPr lang="en-US" sz="4000" b="1" spc="600" dirty="0">
              <a:solidFill>
                <a:schemeClr val="accent1"/>
              </a:solidFill>
              <a:latin typeface="Georgia Bold" panose="02040502050405020303" pitchFamily="18" charset="0"/>
              <a:ea typeface="Montserrat" charset="0"/>
              <a:cs typeface="Montserrat" charset="0"/>
            </a:endParaRPr>
          </a:p>
          <a:p>
            <a:r>
              <a:rPr lang="en-US" sz="4000" b="1" spc="600" dirty="0">
                <a:solidFill>
                  <a:schemeClr val="accent1"/>
                </a:solidFill>
                <a:latin typeface="Georgia Bold" panose="02040502050405020303" pitchFamily="18" charset="0"/>
                <a:ea typeface="Montserrat" charset="0"/>
                <a:cs typeface="Montserrat" charset="0"/>
              </a:rPr>
              <a:t>Comprehensive plan for managing wild trout</a:t>
            </a:r>
          </a:p>
          <a:p>
            <a:endParaRPr lang="en-US" sz="4000" b="1" spc="600" dirty="0">
              <a:solidFill>
                <a:schemeClr val="accent1"/>
              </a:solidFill>
              <a:latin typeface="Georgia Bold" panose="02040502050405020303" pitchFamily="18" charset="0"/>
              <a:ea typeface="Montserrat" charset="0"/>
              <a:cs typeface="Montserrat" charset="0"/>
            </a:endParaRPr>
          </a:p>
          <a:p>
            <a:r>
              <a:rPr lang="en-US" sz="4000" b="1" spc="600" dirty="0">
                <a:solidFill>
                  <a:schemeClr val="accent1"/>
                </a:solidFill>
                <a:latin typeface="Georgia Bold" panose="02040502050405020303" pitchFamily="18" charset="0"/>
                <a:ea typeface="Montserrat" charset="0"/>
                <a:cs typeface="Montserrat" charset="0"/>
              </a:rPr>
              <a:t>	Stakeholders: National Forest, Shenandoah National Park, 	Blue Ridge Parkway, Virginia DCR, Virginia Chapter TU</a:t>
            </a:r>
          </a:p>
          <a:p>
            <a:endParaRPr lang="en-US" sz="4000" b="1" spc="600" dirty="0">
              <a:solidFill>
                <a:schemeClr val="accent1"/>
              </a:solidFill>
              <a:latin typeface="Georgia Bold" panose="02040502050405020303" pitchFamily="18" charset="0"/>
              <a:ea typeface="Montserrat" charset="0"/>
              <a:cs typeface="Montserrat" charset="0"/>
            </a:endParaRPr>
          </a:p>
          <a:p>
            <a:r>
              <a:rPr lang="en-US" sz="4000" b="1" spc="600" dirty="0">
                <a:solidFill>
                  <a:schemeClr val="accent1"/>
                </a:solidFill>
                <a:latin typeface="Georgia Bold" panose="02040502050405020303" pitchFamily="18" charset="0"/>
                <a:ea typeface="Montserrat" charset="0"/>
                <a:cs typeface="Montserrat" charset="0"/>
              </a:rPr>
              <a:t>Considers current status, major threats, and current initiatives</a:t>
            </a:r>
          </a:p>
          <a:p>
            <a:endParaRPr lang="en-US" sz="4000" b="1" spc="600" dirty="0">
              <a:solidFill>
                <a:schemeClr val="accent1"/>
              </a:solidFill>
              <a:latin typeface="Georgia Bold" panose="02040502050405020303" pitchFamily="18" charset="0"/>
              <a:ea typeface="Montserrat" charset="0"/>
              <a:cs typeface="Montserrat" charset="0"/>
            </a:endParaRPr>
          </a:p>
          <a:p>
            <a:endParaRPr lang="en-US" sz="4000" b="1" spc="600" dirty="0">
              <a:solidFill>
                <a:schemeClr val="accent1"/>
              </a:solidFill>
              <a:latin typeface="Georgia Bold" panose="02040502050405020303" pitchFamily="18" charset="0"/>
              <a:ea typeface="Montserrat" charset="0"/>
              <a:cs typeface="Montserrat" charset="0"/>
            </a:endParaRPr>
          </a:p>
          <a:p>
            <a:endParaRPr lang="en-US" sz="4000" b="1" spc="600" dirty="0">
              <a:solidFill>
                <a:schemeClr val="accent1"/>
              </a:solidFill>
              <a:latin typeface="Georgia Bold" panose="02040502050405020303" pitchFamily="18" charset="0"/>
              <a:ea typeface="Montserrat" charset="0"/>
              <a:cs typeface="Montserrat" charset="0"/>
            </a:endParaRPr>
          </a:p>
          <a:p>
            <a:endParaRPr lang="en-US" sz="4000" b="1" spc="600" dirty="0">
              <a:solidFill>
                <a:schemeClr val="accent1"/>
              </a:solidFill>
              <a:latin typeface="Georgia Bold" panose="02040502050405020303" pitchFamily="18" charset="0"/>
              <a:ea typeface="Montserrat" charset="0"/>
              <a:cs typeface="Montserrat" charset="0"/>
            </a:endParaRPr>
          </a:p>
          <a:p>
            <a:endParaRPr lang="en-US" sz="4000" b="1" spc="600" dirty="0">
              <a:solidFill>
                <a:schemeClr val="accent1"/>
              </a:solidFill>
              <a:latin typeface="Georgia Bold" panose="02040502050405020303" pitchFamily="18" charset="0"/>
              <a:ea typeface="Montserrat" charset="0"/>
              <a:cs typeface="Montserrat" charset="0"/>
            </a:endParaRPr>
          </a:p>
          <a:p>
            <a:endParaRPr lang="en-US" sz="4000" b="1" spc="600" dirty="0">
              <a:solidFill>
                <a:schemeClr val="accent1"/>
              </a:solidFill>
              <a:latin typeface="Georgia Bold" panose="02040502050405020303" pitchFamily="18" charset="0"/>
              <a:ea typeface="Montserrat" charset="0"/>
              <a:cs typeface="Montserrat" charset="0"/>
            </a:endParaRPr>
          </a:p>
          <a:p>
            <a:r>
              <a:rPr lang="en-US" sz="11500" b="1" spc="600" dirty="0">
                <a:solidFill>
                  <a:schemeClr val="accent1"/>
                </a:solidFill>
                <a:latin typeface="Georgia Bold" panose="02040502050405020303" pitchFamily="18" charset="0"/>
                <a:ea typeface="Montserrat" charset="0"/>
                <a:cs typeface="Montserrat" charset="0"/>
              </a:rPr>
              <a:t>	</a:t>
            </a:r>
          </a:p>
        </p:txBody>
      </p:sp>
    </p:spTree>
    <p:extLst>
      <p:ext uri="{BB962C8B-B14F-4D97-AF65-F5344CB8AC3E}">
        <p14:creationId xmlns:p14="http://schemas.microsoft.com/office/powerpoint/2010/main" val="1829816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14682" y="2311879"/>
            <a:ext cx="14679464" cy="97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Rockfish stream damage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865226" y="3352800"/>
            <a:ext cx="629774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Big Creek Page County"/>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3865224" y="8226807"/>
            <a:ext cx="6297742" cy="484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416425" y="609600"/>
            <a:ext cx="16154400" cy="2308324"/>
          </a:xfrm>
          <a:prstGeom prst="rect">
            <a:avLst/>
          </a:prstGeom>
          <a:noFill/>
        </p:spPr>
        <p:txBody>
          <a:bodyPr wrap="square" rtlCol="0">
            <a:spAutoFit/>
          </a:bodyPr>
          <a:lstStyle/>
          <a:p>
            <a:r>
              <a:rPr lang="en-US" sz="4800" b="1" u="sng" dirty="0"/>
              <a:t>The Plan Identified these Threats to Wild Trout Populations</a:t>
            </a:r>
          </a:p>
          <a:p>
            <a:endParaRPr lang="en-US" sz="4800" b="1" u="sng" dirty="0"/>
          </a:p>
        </p:txBody>
      </p:sp>
    </p:spTree>
    <p:extLst>
      <p:ext uri="{BB962C8B-B14F-4D97-AF65-F5344CB8AC3E}">
        <p14:creationId xmlns:p14="http://schemas.microsoft.com/office/powerpoint/2010/main" val="2612268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4025" y="103517"/>
            <a:ext cx="16459200" cy="12536702"/>
          </a:xfrm>
          <a:prstGeom prst="rect">
            <a:avLst/>
          </a:prstGeom>
        </p:spPr>
        <p:txBody>
          <a:bodyPr wrap="square">
            <a:spAutoFit/>
          </a:bodyPr>
          <a:lstStyle/>
          <a:p>
            <a:pPr>
              <a:lnSpc>
                <a:spcPct val="107000"/>
              </a:lnSpc>
              <a:spcAft>
                <a:spcPts val="1600"/>
              </a:spcAft>
            </a:pPr>
            <a:r>
              <a:rPr lang="en-US" sz="9600" b="1" dirty="0">
                <a:latin typeface="Calibri" panose="020F0502020204030204" pitchFamily="34" charset="0"/>
                <a:ea typeface="Calibri" panose="020F0502020204030204" pitchFamily="34" charset="0"/>
                <a:cs typeface="Times New Roman" panose="02020603050405020304" pitchFamily="18" charset="0"/>
              </a:rPr>
              <a:t>      </a:t>
            </a:r>
            <a:r>
              <a:rPr lang="en-US" sz="9600" b="1" u="sng" dirty="0">
                <a:latin typeface="Calibri" panose="020F0502020204030204" pitchFamily="34" charset="0"/>
                <a:ea typeface="Calibri" panose="020F0502020204030204" pitchFamily="34" charset="0"/>
                <a:cs typeface="Times New Roman" panose="02020603050405020304" pitchFamily="18" charset="0"/>
              </a:rPr>
              <a:t>Issues Listed in the WTMP</a:t>
            </a:r>
          </a:p>
          <a:p>
            <a:pPr>
              <a:lnSpc>
                <a:spcPct val="107000"/>
              </a:lnSpc>
              <a:spcAft>
                <a:spcPts val="1600"/>
              </a:spcAft>
            </a:pPr>
            <a:r>
              <a:rPr lang="en-US" sz="7200" dirty="0">
                <a:latin typeface="Calibri" panose="020F0502020204030204" pitchFamily="34"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685800" indent="-685800">
              <a:lnSpc>
                <a:spcPct val="107000"/>
              </a:lnSpc>
              <a:spcAft>
                <a:spcPts val="1600"/>
              </a:spcAft>
              <a:buFont typeface="Arial" panose="020B0604020202020204" pitchFamily="34" charset="0"/>
              <a:buChar char="•"/>
            </a:pPr>
            <a:r>
              <a:rPr lang="en-US" sz="4000" dirty="0">
                <a:latin typeface="Calibri" panose="020F0502020204030204" pitchFamily="34" charset="0"/>
                <a:ea typeface="Calibri" panose="020F0502020204030204" pitchFamily="34" charset="0"/>
                <a:cs typeface="Times New Roman" panose="02020603050405020304" pitchFamily="18" charset="0"/>
              </a:rPr>
              <a:t>Determining the Status of Wild Trout Stocks</a:t>
            </a:r>
          </a:p>
          <a:p>
            <a:pPr marL="685800" indent="-685800">
              <a:lnSpc>
                <a:spcPct val="107000"/>
              </a:lnSpc>
              <a:spcAft>
                <a:spcPts val="1600"/>
              </a:spcAft>
              <a:buFont typeface="Arial" panose="020B0604020202020204" pitchFamily="34" charset="0"/>
              <a:buChar char="•"/>
            </a:pPr>
            <a:r>
              <a:rPr lang="en-US" sz="4000" dirty="0">
                <a:latin typeface="Calibri" panose="020F0502020204030204" pitchFamily="34" charset="0"/>
                <a:ea typeface="Calibri" panose="020F0502020204030204" pitchFamily="34" charset="0"/>
                <a:cs typeface="Times New Roman" panose="02020603050405020304" pitchFamily="18" charset="0"/>
              </a:rPr>
              <a:t>Introduction of Non-Native Aquatic Species</a:t>
            </a:r>
          </a:p>
          <a:p>
            <a:pPr marL="685800" indent="-685800">
              <a:lnSpc>
                <a:spcPct val="107000"/>
              </a:lnSpc>
              <a:spcAft>
                <a:spcPts val="1600"/>
              </a:spcAft>
              <a:buFont typeface="Arial" panose="020B0604020202020204" pitchFamily="34" charset="0"/>
              <a:buChar char="•"/>
            </a:pPr>
            <a:r>
              <a:rPr lang="en-US" sz="4000" dirty="0">
                <a:latin typeface="Calibri" panose="020F0502020204030204" pitchFamily="34" charset="0"/>
                <a:ea typeface="Calibri" panose="020F0502020204030204" pitchFamily="34" charset="0"/>
                <a:cs typeface="Times New Roman" panose="02020603050405020304" pitchFamily="18" charset="0"/>
              </a:rPr>
              <a:t>Habitat Quality and Quantity</a:t>
            </a:r>
          </a:p>
          <a:p>
            <a:pPr marL="685800" indent="-685800">
              <a:lnSpc>
                <a:spcPct val="107000"/>
              </a:lnSpc>
              <a:spcAft>
                <a:spcPts val="1600"/>
              </a:spcAft>
              <a:buFont typeface="Arial" panose="020B0604020202020204" pitchFamily="34" charset="0"/>
              <a:buChar char="•"/>
            </a:pPr>
            <a:r>
              <a:rPr lang="en-US" sz="4000" dirty="0">
                <a:latin typeface="Calibri" panose="020F0502020204030204" pitchFamily="34" charset="0"/>
                <a:ea typeface="Calibri" panose="020F0502020204030204" pitchFamily="34" charset="0"/>
                <a:cs typeface="Times New Roman" panose="02020603050405020304" pitchFamily="18" charset="0"/>
              </a:rPr>
              <a:t>Brook Trout Genetics</a:t>
            </a:r>
          </a:p>
          <a:p>
            <a:pPr marL="685800" indent="-685800">
              <a:lnSpc>
                <a:spcPct val="107000"/>
              </a:lnSpc>
              <a:spcAft>
                <a:spcPts val="1600"/>
              </a:spcAft>
              <a:buFont typeface="Arial" panose="020B0604020202020204" pitchFamily="34" charset="0"/>
              <a:buChar char="•"/>
            </a:pPr>
            <a:r>
              <a:rPr lang="en-US" sz="4000" dirty="0">
                <a:latin typeface="Calibri" panose="020F0502020204030204" pitchFamily="34" charset="0"/>
                <a:ea typeface="Calibri" panose="020F0502020204030204" pitchFamily="34" charset="0"/>
                <a:cs typeface="Times New Roman" panose="02020603050405020304" pitchFamily="18" charset="0"/>
              </a:rPr>
              <a:t>Expand the Spatial Distribution of Wild Trout</a:t>
            </a:r>
          </a:p>
          <a:p>
            <a:pPr marL="685800" indent="-685800">
              <a:lnSpc>
                <a:spcPct val="107000"/>
              </a:lnSpc>
              <a:spcAft>
                <a:spcPts val="1600"/>
              </a:spcAft>
              <a:buFont typeface="Arial" panose="020B0604020202020204" pitchFamily="34" charset="0"/>
              <a:buChar char="•"/>
            </a:pPr>
            <a:r>
              <a:rPr lang="en-US" sz="4000" dirty="0">
                <a:latin typeface="Calibri" panose="020F0502020204030204" pitchFamily="34" charset="0"/>
                <a:ea typeface="Calibri" panose="020F0502020204030204" pitchFamily="34" charset="0"/>
                <a:cs typeface="Times New Roman" panose="02020603050405020304" pitchFamily="18" charset="0"/>
              </a:rPr>
              <a:t>Angling for Wild Trout</a:t>
            </a:r>
          </a:p>
          <a:p>
            <a:pPr marL="685800" indent="-685800">
              <a:lnSpc>
                <a:spcPct val="107000"/>
              </a:lnSpc>
              <a:spcAft>
                <a:spcPts val="1600"/>
              </a:spcAft>
              <a:buFont typeface="Arial" panose="020B0604020202020204" pitchFamily="34" charset="0"/>
              <a:buChar char="•"/>
            </a:pPr>
            <a:r>
              <a:rPr lang="en-US" sz="4000" dirty="0">
                <a:latin typeface="Calibri" panose="020F0502020204030204" pitchFamily="34" charset="0"/>
                <a:ea typeface="Calibri" panose="020F0502020204030204" pitchFamily="34" charset="0"/>
                <a:cs typeface="Times New Roman" panose="02020603050405020304" pitchFamily="18" charset="0"/>
              </a:rPr>
              <a:t>Stocking Hatchery Trout in Wild Brook Trout Waters</a:t>
            </a:r>
          </a:p>
          <a:p>
            <a:pPr marL="685800" indent="-685800">
              <a:lnSpc>
                <a:spcPct val="107000"/>
              </a:lnSpc>
              <a:spcAft>
                <a:spcPts val="1600"/>
              </a:spcAft>
              <a:buFont typeface="Arial" panose="020B0604020202020204" pitchFamily="34" charset="0"/>
              <a:buChar char="•"/>
            </a:pPr>
            <a:r>
              <a:rPr lang="en-US" sz="4000" dirty="0">
                <a:latin typeface="Calibri" panose="020F0502020204030204" pitchFamily="34" charset="0"/>
                <a:ea typeface="Calibri" panose="020F0502020204030204" pitchFamily="34" charset="0"/>
                <a:cs typeface="Times New Roman" panose="02020603050405020304" pitchFamily="18" charset="0"/>
              </a:rPr>
              <a:t>Connectivity</a:t>
            </a:r>
          </a:p>
          <a:p>
            <a:pPr marL="685800" indent="-685800">
              <a:lnSpc>
                <a:spcPct val="107000"/>
              </a:lnSpc>
              <a:spcAft>
                <a:spcPts val="1600"/>
              </a:spcAft>
              <a:buFont typeface="Arial" panose="020B0604020202020204" pitchFamily="34" charset="0"/>
              <a:buChar char="•"/>
            </a:pPr>
            <a:r>
              <a:rPr lang="en-US" sz="4000" dirty="0">
                <a:latin typeface="Calibri" panose="020F0502020204030204" pitchFamily="34" charset="0"/>
                <a:ea typeface="Calibri" panose="020F0502020204030204" pitchFamily="34" charset="0"/>
                <a:cs typeface="Times New Roman" panose="02020603050405020304" pitchFamily="18" charset="0"/>
              </a:rPr>
              <a:t>Fish Health</a:t>
            </a:r>
          </a:p>
          <a:p>
            <a:pPr marL="685800" indent="-685800">
              <a:lnSpc>
                <a:spcPct val="107000"/>
              </a:lnSpc>
              <a:spcAft>
                <a:spcPts val="1600"/>
              </a:spcAft>
              <a:buFont typeface="Arial" panose="020B0604020202020204" pitchFamily="34" charset="0"/>
              <a:buChar char="•"/>
            </a:pPr>
            <a:r>
              <a:rPr lang="en-US" sz="4000" dirty="0">
                <a:latin typeface="Calibri" panose="020F0502020204030204" pitchFamily="34" charset="0"/>
                <a:ea typeface="Calibri" panose="020F0502020204030204" pitchFamily="34" charset="0"/>
                <a:cs typeface="Times New Roman" panose="02020603050405020304" pitchFamily="18" charset="0"/>
              </a:rPr>
              <a:t>Marketing, Outreach, Education</a:t>
            </a:r>
          </a:p>
          <a:p>
            <a:pPr marL="685800" indent="-685800">
              <a:lnSpc>
                <a:spcPct val="107000"/>
              </a:lnSpc>
              <a:spcAft>
                <a:spcPts val="1600"/>
              </a:spcAft>
              <a:buFont typeface="Arial" panose="020B0604020202020204" pitchFamily="34" charset="0"/>
              <a:buChar char="•"/>
            </a:pPr>
            <a:r>
              <a:rPr lang="en-US" sz="4000" dirty="0">
                <a:latin typeface="Calibri" panose="020F0502020204030204" pitchFamily="34" charset="0"/>
                <a:ea typeface="Calibri" panose="020F0502020204030204" pitchFamily="34" charset="0"/>
                <a:cs typeface="Times New Roman" panose="02020603050405020304" pitchFamily="18" charset="0"/>
              </a:rPr>
              <a:t>Long-term Financial Support for Wild Trout</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541625" y="3657600"/>
            <a:ext cx="4927600" cy="3695700"/>
          </a:xfrm>
          <a:prstGeom prst="rect">
            <a:avLst/>
          </a:prstGeom>
        </p:spPr>
      </p:pic>
    </p:spTree>
    <p:extLst>
      <p:ext uri="{BB962C8B-B14F-4D97-AF65-F5344CB8AC3E}">
        <p14:creationId xmlns:p14="http://schemas.microsoft.com/office/powerpoint/2010/main" val="1728342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3000"/>
                    </a14:imgEffect>
                    <a14:imgEffect>
                      <a14:brightnessContrast contrast="-18000"/>
                    </a14:imgEffect>
                  </a14:imgLayer>
                </a14:imgProps>
              </a:ext>
              <a:ext uri="{28A0092B-C50C-407E-A947-70E740481C1C}">
                <a14:useLocalDpi xmlns:a14="http://schemas.microsoft.com/office/drawing/2010/main" val="0"/>
              </a:ext>
            </a:extLst>
          </a:blip>
          <a:srcRect/>
          <a:stretch>
            <a:fillRect/>
          </a:stretch>
        </p:blipFill>
        <p:spPr bwMode="auto">
          <a:xfrm>
            <a:off x="-627458" y="3085234"/>
            <a:ext cx="17266158" cy="792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3274536" y="823562"/>
            <a:ext cx="19451159" cy="1107996"/>
          </a:xfrm>
          <a:prstGeom prst="rect">
            <a:avLst/>
          </a:prstGeom>
          <a:noFill/>
        </p:spPr>
        <p:txBody>
          <a:bodyPr wrap="none" rtlCol="0">
            <a:spAutoFit/>
          </a:bodyPr>
          <a:lstStyle/>
          <a:p>
            <a:r>
              <a:rPr lang="en-US" sz="6600" b="1" spc="600" dirty="0">
                <a:solidFill>
                  <a:srgbClr val="00B050"/>
                </a:solidFill>
                <a:latin typeface="Georgia Bold" panose="02040502050405020303" pitchFamily="18" charset="0"/>
                <a:ea typeface="Montserrat" charset="0"/>
                <a:cs typeface="Montserrat" charset="0"/>
              </a:rPr>
              <a:t>DWR Trout Production and Stocking</a:t>
            </a:r>
            <a:endParaRPr lang="en-US" sz="9600" b="1" spc="600" dirty="0">
              <a:solidFill>
                <a:srgbClr val="00B050"/>
              </a:solidFill>
              <a:latin typeface="Georgia Bold" panose="02040502050405020303" pitchFamily="18" charset="0"/>
              <a:ea typeface="Montserrat" charset="0"/>
              <a:cs typeface="Montserrat" charset="0"/>
            </a:endParaRPr>
          </a:p>
        </p:txBody>
      </p:sp>
      <p:sp>
        <p:nvSpPr>
          <p:cNvPr id="22" name="Rectangle 21"/>
          <p:cNvSpPr/>
          <p:nvPr/>
        </p:nvSpPr>
        <p:spPr>
          <a:xfrm>
            <a:off x="16930561" y="3116118"/>
            <a:ext cx="7205550" cy="8494633"/>
          </a:xfrm>
          <a:prstGeom prst="rect">
            <a:avLst/>
          </a:prstGeom>
        </p:spPr>
        <p:txBody>
          <a:bodyPr wrap="square">
            <a:spAutoFit/>
          </a:bodyPr>
          <a:lstStyle/>
          <a:p>
            <a:pPr lvl="0">
              <a:lnSpc>
                <a:spcPct val="150000"/>
              </a:lnSpc>
            </a:pPr>
            <a:r>
              <a:rPr lang="en-US" sz="2800" b="1" dirty="0">
                <a:solidFill>
                  <a:schemeClr val="accent3"/>
                </a:solidFill>
                <a:latin typeface="Georgia" panose="02040502050405020303" pitchFamily="18" charset="0"/>
                <a:ea typeface="Montserrat Light" charset="0"/>
                <a:cs typeface="Montserrat Light" charset="0"/>
              </a:rPr>
              <a:t>Five Coldwater Hatcheries</a:t>
            </a:r>
          </a:p>
          <a:p>
            <a:pPr lvl="0">
              <a:lnSpc>
                <a:spcPct val="150000"/>
              </a:lnSpc>
            </a:pPr>
            <a:r>
              <a:rPr lang="en-US" sz="2800" dirty="0">
                <a:solidFill>
                  <a:srgbClr val="000000"/>
                </a:solidFill>
                <a:latin typeface="Georgia" panose="02040502050405020303" pitchFamily="18" charset="0"/>
                <a:ea typeface="Montserrat Light" charset="0"/>
                <a:cs typeface="Montserrat Light" charset="0"/>
              </a:rPr>
              <a:t>         Stock 1 million:   brown, brook and </a:t>
            </a:r>
          </a:p>
          <a:p>
            <a:pPr lvl="0">
              <a:lnSpc>
                <a:spcPct val="150000"/>
              </a:lnSpc>
            </a:pPr>
            <a:r>
              <a:rPr lang="en-US" sz="2800" dirty="0">
                <a:solidFill>
                  <a:srgbClr val="000000"/>
                </a:solidFill>
                <a:latin typeface="Georgia" panose="02040502050405020303" pitchFamily="18" charset="0"/>
                <a:ea typeface="Montserrat Light" charset="0"/>
                <a:cs typeface="Montserrat Light" charset="0"/>
              </a:rPr>
              <a:t>          rainbow trout per year</a:t>
            </a:r>
          </a:p>
          <a:p>
            <a:pPr lvl="0">
              <a:lnSpc>
                <a:spcPct val="150000"/>
              </a:lnSpc>
            </a:pPr>
            <a:endParaRPr lang="en-US" sz="2800" dirty="0">
              <a:solidFill>
                <a:srgbClr val="000000"/>
              </a:solidFill>
              <a:latin typeface="Georgia" panose="02040502050405020303" pitchFamily="18" charset="0"/>
              <a:ea typeface="Montserrat Light" charset="0"/>
              <a:cs typeface="Montserrat Light" charset="0"/>
            </a:endParaRPr>
          </a:p>
          <a:p>
            <a:pPr lvl="0">
              <a:lnSpc>
                <a:spcPct val="150000"/>
              </a:lnSpc>
            </a:pPr>
            <a:r>
              <a:rPr lang="en-US" sz="2800" b="1" dirty="0">
                <a:solidFill>
                  <a:schemeClr val="accent3"/>
                </a:solidFill>
                <a:latin typeface="Georgia" panose="02040502050405020303" pitchFamily="18" charset="0"/>
                <a:ea typeface="Montserrat Light" charset="0"/>
                <a:cs typeface="Montserrat Light" charset="0"/>
              </a:rPr>
              <a:t>Nearly 200 waters stocked</a:t>
            </a:r>
          </a:p>
          <a:p>
            <a:pPr lvl="1">
              <a:lnSpc>
                <a:spcPct val="150000"/>
              </a:lnSpc>
            </a:pPr>
            <a:r>
              <a:rPr lang="en-US" sz="2800" dirty="0">
                <a:solidFill>
                  <a:srgbClr val="000000"/>
                </a:solidFill>
                <a:latin typeface="Georgia" panose="02040502050405020303" pitchFamily="18" charset="0"/>
                <a:ea typeface="Montserrat Light" charset="0"/>
                <a:cs typeface="Montserrat Light" charset="0"/>
              </a:rPr>
              <a:t>1,350 stocking trips per year</a:t>
            </a:r>
          </a:p>
          <a:p>
            <a:pPr lvl="1">
              <a:lnSpc>
                <a:spcPct val="150000"/>
              </a:lnSpc>
            </a:pPr>
            <a:r>
              <a:rPr lang="en-US" sz="2800" dirty="0">
                <a:solidFill>
                  <a:srgbClr val="000000"/>
                </a:solidFill>
                <a:latin typeface="Georgia" panose="02040502050405020303" pitchFamily="18" charset="0"/>
                <a:ea typeface="Montserrat Light" charset="0"/>
                <a:cs typeface="Montserrat Light" charset="0"/>
              </a:rPr>
              <a:t>140,000 miles driven</a:t>
            </a:r>
          </a:p>
          <a:p>
            <a:pPr>
              <a:lnSpc>
                <a:spcPct val="150000"/>
              </a:lnSpc>
            </a:pPr>
            <a:endParaRPr lang="en-US" sz="2800" dirty="0">
              <a:solidFill>
                <a:srgbClr val="000000"/>
              </a:solidFill>
              <a:latin typeface="Georgia" panose="02040502050405020303" pitchFamily="18" charset="0"/>
              <a:ea typeface="Montserrat Light" charset="0"/>
              <a:cs typeface="Montserrat Light" charset="0"/>
            </a:endParaRPr>
          </a:p>
          <a:p>
            <a:pPr>
              <a:lnSpc>
                <a:spcPct val="150000"/>
              </a:lnSpc>
            </a:pPr>
            <a:r>
              <a:rPr lang="en-US" sz="2800" b="1" dirty="0">
                <a:solidFill>
                  <a:schemeClr val="accent3"/>
                </a:solidFill>
                <a:latin typeface="Georgia" panose="02040502050405020303" pitchFamily="18" charset="0"/>
                <a:ea typeface="Montserrat Light" charset="0"/>
                <a:cs typeface="Montserrat Light" charset="0"/>
              </a:rPr>
              <a:t>Provide services for 100K anglers</a:t>
            </a:r>
          </a:p>
          <a:p>
            <a:pPr>
              <a:lnSpc>
                <a:spcPct val="150000"/>
              </a:lnSpc>
            </a:pPr>
            <a:r>
              <a:rPr lang="en-US" sz="2800" dirty="0">
                <a:solidFill>
                  <a:srgbClr val="000000"/>
                </a:solidFill>
                <a:latin typeface="Georgia" panose="02040502050405020303" pitchFamily="18" charset="0"/>
                <a:ea typeface="Montserrat Light" charset="0"/>
                <a:cs typeface="Montserrat Light" charset="0"/>
              </a:rPr>
              <a:t>           Put and Take fisheries</a:t>
            </a:r>
          </a:p>
          <a:p>
            <a:pPr>
              <a:lnSpc>
                <a:spcPct val="150000"/>
              </a:lnSpc>
            </a:pPr>
            <a:r>
              <a:rPr lang="en-US" sz="2800" dirty="0">
                <a:solidFill>
                  <a:srgbClr val="000000"/>
                </a:solidFill>
                <a:latin typeface="Georgia" panose="02040502050405020303" pitchFamily="18" charset="0"/>
                <a:ea typeface="Montserrat Light" charset="0"/>
                <a:cs typeface="Montserrat Light" charset="0"/>
              </a:rPr>
              <a:t>           Fee Areas: 3</a:t>
            </a:r>
          </a:p>
          <a:p>
            <a:pPr>
              <a:lnSpc>
                <a:spcPct val="150000"/>
              </a:lnSpc>
            </a:pPr>
            <a:r>
              <a:rPr lang="en-US" sz="2800" dirty="0">
                <a:solidFill>
                  <a:srgbClr val="000000"/>
                </a:solidFill>
                <a:latin typeface="Georgia" panose="02040502050405020303" pitchFamily="18" charset="0"/>
                <a:ea typeface="Montserrat Light" charset="0"/>
                <a:cs typeface="Montserrat Light" charset="0"/>
              </a:rPr>
              <a:t>           Urban Waters: 7 </a:t>
            </a:r>
          </a:p>
          <a:p>
            <a:pPr>
              <a:lnSpc>
                <a:spcPct val="150000"/>
              </a:lnSpc>
            </a:pPr>
            <a:r>
              <a:rPr lang="en-US" sz="2800" dirty="0">
                <a:solidFill>
                  <a:srgbClr val="000000"/>
                </a:solidFill>
                <a:latin typeface="Georgia" panose="02040502050405020303" pitchFamily="18" charset="0"/>
                <a:ea typeface="Montserrat Light" charset="0"/>
                <a:cs typeface="Montserrat Light" charset="0"/>
              </a:rPr>
              <a:t>	</a:t>
            </a:r>
          </a:p>
        </p:txBody>
      </p:sp>
    </p:spTree>
    <p:extLst>
      <p:ext uri="{BB962C8B-B14F-4D97-AF65-F5344CB8AC3E}">
        <p14:creationId xmlns:p14="http://schemas.microsoft.com/office/powerpoint/2010/main" val="4042456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274536" y="823562"/>
            <a:ext cx="5915402" cy="1107996"/>
          </a:xfrm>
          <a:prstGeom prst="rect">
            <a:avLst/>
          </a:prstGeom>
          <a:noFill/>
        </p:spPr>
        <p:txBody>
          <a:bodyPr wrap="none" rtlCol="0">
            <a:spAutoFit/>
          </a:bodyPr>
          <a:lstStyle/>
          <a:p>
            <a:r>
              <a:rPr lang="en-US" sz="6600" b="1" spc="600" dirty="0">
                <a:solidFill>
                  <a:srgbClr val="00B050"/>
                </a:solidFill>
                <a:latin typeface="Georgia Bold" panose="02040502050405020303" pitchFamily="18" charset="0"/>
                <a:ea typeface="Montserrat" charset="0"/>
                <a:cs typeface="Montserrat" charset="0"/>
              </a:rPr>
              <a:t>Montebello</a:t>
            </a:r>
            <a:endParaRPr lang="en-US" sz="9600" b="1" spc="600" dirty="0">
              <a:solidFill>
                <a:srgbClr val="00B050"/>
              </a:solidFill>
              <a:latin typeface="Georgia Bold" panose="02040502050405020303" pitchFamily="18" charset="0"/>
              <a:ea typeface="Montserrat" charset="0"/>
              <a:cs typeface="Montserrat" charset="0"/>
            </a:endParaRPr>
          </a:p>
        </p:txBody>
      </p:sp>
      <p:sp>
        <p:nvSpPr>
          <p:cNvPr id="2" name="Rectangle 1">
            <a:extLst>
              <a:ext uri="{FF2B5EF4-FFF2-40B4-BE49-F238E27FC236}">
                <a16:creationId xmlns:a16="http://schemas.microsoft.com/office/drawing/2014/main" id="{DD834019-6BBF-447F-A97B-B093801B56C3}"/>
              </a:ext>
            </a:extLst>
          </p:cNvPr>
          <p:cNvSpPr/>
          <p:nvPr/>
        </p:nvSpPr>
        <p:spPr>
          <a:xfrm>
            <a:off x="16930561" y="3116118"/>
            <a:ext cx="7205550" cy="5808513"/>
          </a:xfrm>
          <a:prstGeom prst="rect">
            <a:avLst/>
          </a:prstGeom>
        </p:spPr>
        <p:txBody>
          <a:bodyPr wrap="square">
            <a:spAutoFit/>
          </a:bodyPr>
          <a:lstStyle/>
          <a:p>
            <a:pPr lvl="0">
              <a:lnSpc>
                <a:spcPct val="150000"/>
              </a:lnSpc>
            </a:pPr>
            <a:r>
              <a:rPr lang="en-US" dirty="0">
                <a:solidFill>
                  <a:srgbClr val="000000"/>
                </a:solidFill>
                <a:latin typeface="Georgia" panose="02040502050405020303" pitchFamily="18" charset="0"/>
                <a:ea typeface="Montserrat Light" charset="0"/>
                <a:cs typeface="Montserrat Light" charset="0"/>
              </a:rPr>
              <a:t>No Eggs</a:t>
            </a:r>
          </a:p>
          <a:p>
            <a:pPr lvl="0">
              <a:lnSpc>
                <a:spcPct val="150000"/>
              </a:lnSpc>
            </a:pPr>
            <a:endParaRPr lang="en-US" dirty="0">
              <a:solidFill>
                <a:srgbClr val="000000"/>
              </a:solidFill>
              <a:latin typeface="Georgia" panose="02040502050405020303" pitchFamily="18" charset="0"/>
              <a:ea typeface="Montserrat Light" charset="0"/>
              <a:cs typeface="Montserrat Light" charset="0"/>
            </a:endParaRPr>
          </a:p>
          <a:p>
            <a:pPr lvl="0">
              <a:lnSpc>
                <a:spcPct val="150000"/>
              </a:lnSpc>
            </a:pPr>
            <a:r>
              <a:rPr lang="en-US" dirty="0">
                <a:solidFill>
                  <a:srgbClr val="000000"/>
                </a:solidFill>
                <a:latin typeface="Georgia" panose="02040502050405020303" pitchFamily="18" charset="0"/>
                <a:ea typeface="Montserrat Light" charset="0"/>
                <a:cs typeface="Montserrat Light" charset="0"/>
              </a:rPr>
              <a:t>Brooks/browns/rainbows</a:t>
            </a:r>
          </a:p>
          <a:p>
            <a:pPr lvl="0">
              <a:lnSpc>
                <a:spcPct val="150000"/>
              </a:lnSpc>
            </a:pPr>
            <a:endParaRPr lang="en-US" dirty="0">
              <a:solidFill>
                <a:srgbClr val="000000"/>
              </a:solidFill>
              <a:latin typeface="Georgia" panose="02040502050405020303" pitchFamily="18" charset="0"/>
              <a:ea typeface="Montserrat Light" charset="0"/>
              <a:cs typeface="Montserrat Light" charset="0"/>
            </a:endParaRPr>
          </a:p>
          <a:p>
            <a:pPr lvl="0">
              <a:lnSpc>
                <a:spcPct val="150000"/>
              </a:lnSpc>
            </a:pPr>
            <a:r>
              <a:rPr lang="en-US" dirty="0">
                <a:solidFill>
                  <a:srgbClr val="000000"/>
                </a:solidFill>
                <a:latin typeface="Georgia" panose="02040502050405020303" pitchFamily="18" charset="0"/>
                <a:ea typeface="Montserrat Light" charset="0"/>
                <a:cs typeface="Montserrat Light" charset="0"/>
              </a:rPr>
              <a:t>125K Trout/year</a:t>
            </a:r>
          </a:p>
          <a:p>
            <a:pPr lvl="0">
              <a:lnSpc>
                <a:spcPct val="150000"/>
              </a:lnSpc>
            </a:pPr>
            <a:endParaRPr lang="en-US" dirty="0">
              <a:solidFill>
                <a:srgbClr val="000000"/>
              </a:solidFill>
              <a:latin typeface="Georgia" panose="02040502050405020303" pitchFamily="18" charset="0"/>
              <a:ea typeface="Montserrat Light" charset="0"/>
              <a:cs typeface="Montserrat Light" charset="0"/>
            </a:endParaRPr>
          </a:p>
          <a:p>
            <a:pPr lvl="0">
              <a:lnSpc>
                <a:spcPct val="150000"/>
              </a:lnSpc>
            </a:pPr>
            <a:r>
              <a:rPr lang="en-US" dirty="0">
                <a:solidFill>
                  <a:srgbClr val="000000"/>
                </a:solidFill>
                <a:latin typeface="Georgia" panose="02040502050405020303" pitchFamily="18" charset="0"/>
                <a:ea typeface="Montserrat Light" charset="0"/>
                <a:cs typeface="Montserrat Light" charset="0"/>
              </a:rPr>
              <a:t>Stock 23 water bodies</a:t>
            </a:r>
          </a:p>
        </p:txBody>
      </p:sp>
      <p:pic>
        <p:nvPicPr>
          <p:cNvPr id="5122" name="Picture 2">
            <a:extLst>
              <a:ext uri="{FF2B5EF4-FFF2-40B4-BE49-F238E27FC236}">
                <a16:creationId xmlns:a16="http://schemas.microsoft.com/office/drawing/2014/main" id="{20CDE517-7F2A-C435-265F-7B4DAB7A9F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479" y="3116118"/>
            <a:ext cx="6971439" cy="46476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AD5C6FD3-A1FF-EB98-EA12-1B8972A14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9849" y="8009708"/>
            <a:ext cx="6678387" cy="445225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CFDAC122-A747-70C3-341B-976DF65E0C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9399" y="2758440"/>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302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274536" y="823562"/>
            <a:ext cx="8749511" cy="1107996"/>
          </a:xfrm>
          <a:prstGeom prst="rect">
            <a:avLst/>
          </a:prstGeom>
          <a:noFill/>
        </p:spPr>
        <p:txBody>
          <a:bodyPr wrap="none" rtlCol="0">
            <a:spAutoFit/>
          </a:bodyPr>
          <a:lstStyle/>
          <a:p>
            <a:r>
              <a:rPr lang="en-US" sz="6600" b="1" spc="600" dirty="0" err="1">
                <a:solidFill>
                  <a:srgbClr val="00B050"/>
                </a:solidFill>
                <a:latin typeface="Georgia Bold" panose="02040502050405020303" pitchFamily="18" charset="0"/>
                <a:ea typeface="Montserrat" charset="0"/>
                <a:cs typeface="Montserrat" charset="0"/>
              </a:rPr>
              <a:t>Coursey</a:t>
            </a:r>
            <a:r>
              <a:rPr lang="en-US" sz="6600" b="1" spc="600" dirty="0">
                <a:solidFill>
                  <a:srgbClr val="00B050"/>
                </a:solidFill>
                <a:latin typeface="Georgia Bold" panose="02040502050405020303" pitchFamily="18" charset="0"/>
                <a:ea typeface="Montserrat" charset="0"/>
                <a:cs typeface="Montserrat" charset="0"/>
              </a:rPr>
              <a:t> Springs </a:t>
            </a:r>
            <a:endParaRPr lang="en-US" sz="9600" b="1" spc="600" dirty="0">
              <a:solidFill>
                <a:srgbClr val="00B050"/>
              </a:solidFill>
              <a:latin typeface="Georgia Bold" panose="02040502050405020303" pitchFamily="18" charset="0"/>
              <a:ea typeface="Montserrat" charset="0"/>
              <a:cs typeface="Montserrat" charset="0"/>
            </a:endParaRPr>
          </a:p>
        </p:txBody>
      </p:sp>
      <p:sp>
        <p:nvSpPr>
          <p:cNvPr id="2" name="Rectangle 1">
            <a:extLst>
              <a:ext uri="{FF2B5EF4-FFF2-40B4-BE49-F238E27FC236}">
                <a16:creationId xmlns:a16="http://schemas.microsoft.com/office/drawing/2014/main" id="{E950BA66-07B9-ECE2-1067-51EB03DF2C3E}"/>
              </a:ext>
            </a:extLst>
          </p:cNvPr>
          <p:cNvSpPr/>
          <p:nvPr/>
        </p:nvSpPr>
        <p:spPr>
          <a:xfrm>
            <a:off x="16930561" y="3116118"/>
            <a:ext cx="7205550" cy="5808513"/>
          </a:xfrm>
          <a:prstGeom prst="rect">
            <a:avLst/>
          </a:prstGeom>
        </p:spPr>
        <p:txBody>
          <a:bodyPr wrap="square">
            <a:spAutoFit/>
          </a:bodyPr>
          <a:lstStyle/>
          <a:p>
            <a:pPr lvl="0">
              <a:lnSpc>
                <a:spcPct val="150000"/>
              </a:lnSpc>
            </a:pPr>
            <a:r>
              <a:rPr lang="en-US" dirty="0">
                <a:solidFill>
                  <a:srgbClr val="000000"/>
                </a:solidFill>
                <a:latin typeface="Georgia" panose="02040502050405020303" pitchFamily="18" charset="0"/>
                <a:ea typeface="Montserrat Light" charset="0"/>
                <a:cs typeface="Montserrat Light" charset="0"/>
              </a:rPr>
              <a:t>No Eggs</a:t>
            </a:r>
          </a:p>
          <a:p>
            <a:pPr lvl="0">
              <a:lnSpc>
                <a:spcPct val="150000"/>
              </a:lnSpc>
            </a:pPr>
            <a:endParaRPr lang="en-US" dirty="0">
              <a:solidFill>
                <a:srgbClr val="000000"/>
              </a:solidFill>
              <a:latin typeface="Georgia" panose="02040502050405020303" pitchFamily="18" charset="0"/>
              <a:ea typeface="Montserrat Light" charset="0"/>
              <a:cs typeface="Montserrat Light" charset="0"/>
            </a:endParaRPr>
          </a:p>
          <a:p>
            <a:pPr lvl="0">
              <a:lnSpc>
                <a:spcPct val="150000"/>
              </a:lnSpc>
            </a:pPr>
            <a:r>
              <a:rPr lang="en-US" dirty="0">
                <a:solidFill>
                  <a:srgbClr val="000000"/>
                </a:solidFill>
                <a:latin typeface="Georgia" panose="02040502050405020303" pitchFamily="18" charset="0"/>
                <a:ea typeface="Montserrat Light" charset="0"/>
                <a:cs typeface="Montserrat Light" charset="0"/>
              </a:rPr>
              <a:t>Brooks/browns/rainbows</a:t>
            </a:r>
          </a:p>
          <a:p>
            <a:pPr lvl="0">
              <a:lnSpc>
                <a:spcPct val="150000"/>
              </a:lnSpc>
            </a:pPr>
            <a:endParaRPr lang="en-US" dirty="0">
              <a:solidFill>
                <a:srgbClr val="000000"/>
              </a:solidFill>
              <a:latin typeface="Georgia" panose="02040502050405020303" pitchFamily="18" charset="0"/>
              <a:ea typeface="Montserrat Light" charset="0"/>
              <a:cs typeface="Montserrat Light" charset="0"/>
            </a:endParaRPr>
          </a:p>
          <a:p>
            <a:pPr lvl="0">
              <a:lnSpc>
                <a:spcPct val="150000"/>
              </a:lnSpc>
            </a:pPr>
            <a:r>
              <a:rPr lang="en-US" dirty="0">
                <a:solidFill>
                  <a:srgbClr val="000000"/>
                </a:solidFill>
                <a:latin typeface="Georgia" panose="02040502050405020303" pitchFamily="18" charset="0"/>
                <a:ea typeface="Montserrat Light" charset="0"/>
                <a:cs typeface="Montserrat Light" charset="0"/>
              </a:rPr>
              <a:t>180K </a:t>
            </a:r>
            <a:r>
              <a:rPr lang="en-US" dirty="0" err="1">
                <a:solidFill>
                  <a:srgbClr val="000000"/>
                </a:solidFill>
                <a:latin typeface="Georgia" panose="02040502050405020303" pitchFamily="18" charset="0"/>
                <a:ea typeface="Montserrat Light" charset="0"/>
                <a:cs typeface="Montserrat Light" charset="0"/>
              </a:rPr>
              <a:t>lbs</a:t>
            </a:r>
            <a:r>
              <a:rPr lang="en-US" dirty="0">
                <a:solidFill>
                  <a:srgbClr val="000000"/>
                </a:solidFill>
                <a:latin typeface="Georgia" panose="02040502050405020303" pitchFamily="18" charset="0"/>
                <a:ea typeface="Montserrat Light" charset="0"/>
                <a:cs typeface="Montserrat Light" charset="0"/>
              </a:rPr>
              <a:t> Trout produced</a:t>
            </a:r>
          </a:p>
          <a:p>
            <a:pPr lvl="0">
              <a:lnSpc>
                <a:spcPct val="150000"/>
              </a:lnSpc>
            </a:pPr>
            <a:endParaRPr lang="en-US" dirty="0">
              <a:solidFill>
                <a:srgbClr val="000000"/>
              </a:solidFill>
              <a:latin typeface="Georgia" panose="02040502050405020303" pitchFamily="18" charset="0"/>
              <a:ea typeface="Montserrat Light" charset="0"/>
              <a:cs typeface="Montserrat Light" charset="0"/>
            </a:endParaRPr>
          </a:p>
          <a:p>
            <a:pPr lvl="0">
              <a:lnSpc>
                <a:spcPct val="150000"/>
              </a:lnSpc>
            </a:pPr>
            <a:r>
              <a:rPr lang="en-US" dirty="0">
                <a:solidFill>
                  <a:srgbClr val="000000"/>
                </a:solidFill>
                <a:latin typeface="Georgia" panose="02040502050405020303" pitchFamily="18" charset="0"/>
                <a:ea typeface="Montserrat Light" charset="0"/>
                <a:cs typeface="Montserrat Light" charset="0"/>
              </a:rPr>
              <a:t>Stock 72 water bodies, 10 counties        </a:t>
            </a:r>
          </a:p>
        </p:txBody>
      </p:sp>
      <p:pic>
        <p:nvPicPr>
          <p:cNvPr id="4098" name="Picture 2" descr="Photo">
            <a:extLst>
              <a:ext uri="{FF2B5EF4-FFF2-40B4-BE49-F238E27FC236}">
                <a16:creationId xmlns:a16="http://schemas.microsoft.com/office/drawing/2014/main" id="{921DBCB3-725B-8739-CC72-F52E9559D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8582" y="3366299"/>
            <a:ext cx="12431187" cy="6983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380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274536" y="823562"/>
            <a:ext cx="5751896" cy="1107996"/>
          </a:xfrm>
          <a:prstGeom prst="rect">
            <a:avLst/>
          </a:prstGeom>
          <a:noFill/>
        </p:spPr>
        <p:txBody>
          <a:bodyPr wrap="none" rtlCol="0">
            <a:spAutoFit/>
          </a:bodyPr>
          <a:lstStyle/>
          <a:p>
            <a:r>
              <a:rPr lang="en-US" sz="6600" b="1" spc="600" dirty="0">
                <a:solidFill>
                  <a:srgbClr val="00B050"/>
                </a:solidFill>
                <a:latin typeface="Georgia Bold" panose="02040502050405020303" pitchFamily="18" charset="0"/>
                <a:ea typeface="Montserrat" charset="0"/>
                <a:cs typeface="Montserrat" charset="0"/>
              </a:rPr>
              <a:t>Paint Bank</a:t>
            </a:r>
            <a:endParaRPr lang="en-US" sz="9600" b="1" spc="600" dirty="0">
              <a:solidFill>
                <a:srgbClr val="00B050"/>
              </a:solidFill>
              <a:latin typeface="Georgia Bold" panose="02040502050405020303" pitchFamily="18" charset="0"/>
              <a:ea typeface="Montserrat" charset="0"/>
              <a:cs typeface="Montserrat" charset="0"/>
            </a:endParaRPr>
          </a:p>
        </p:txBody>
      </p:sp>
      <p:sp>
        <p:nvSpPr>
          <p:cNvPr id="2" name="Rectangle 1">
            <a:extLst>
              <a:ext uri="{FF2B5EF4-FFF2-40B4-BE49-F238E27FC236}">
                <a16:creationId xmlns:a16="http://schemas.microsoft.com/office/drawing/2014/main" id="{560CCB80-78FC-3B27-E0D0-F46AEE4EC6C7}"/>
              </a:ext>
            </a:extLst>
          </p:cNvPr>
          <p:cNvSpPr/>
          <p:nvPr/>
        </p:nvSpPr>
        <p:spPr>
          <a:xfrm>
            <a:off x="16930561" y="3116118"/>
            <a:ext cx="7205550" cy="8301503"/>
          </a:xfrm>
          <a:prstGeom prst="rect">
            <a:avLst/>
          </a:prstGeom>
        </p:spPr>
        <p:txBody>
          <a:bodyPr wrap="square">
            <a:spAutoFit/>
          </a:bodyPr>
          <a:lstStyle/>
          <a:p>
            <a:pPr lvl="0">
              <a:lnSpc>
                <a:spcPct val="150000"/>
              </a:lnSpc>
            </a:pPr>
            <a:r>
              <a:rPr lang="en-US" dirty="0">
                <a:solidFill>
                  <a:srgbClr val="000000"/>
                </a:solidFill>
                <a:latin typeface="Georgia" panose="02040502050405020303" pitchFamily="18" charset="0"/>
                <a:ea typeface="Montserrat Light" charset="0"/>
                <a:cs typeface="Montserrat Light" charset="0"/>
              </a:rPr>
              <a:t>4-5 Million Eggs</a:t>
            </a:r>
          </a:p>
          <a:p>
            <a:pPr lvl="0">
              <a:lnSpc>
                <a:spcPct val="150000"/>
              </a:lnSpc>
            </a:pPr>
            <a:endParaRPr lang="en-US" dirty="0">
              <a:solidFill>
                <a:srgbClr val="000000"/>
              </a:solidFill>
              <a:latin typeface="Georgia" panose="02040502050405020303" pitchFamily="18" charset="0"/>
              <a:ea typeface="Montserrat Light" charset="0"/>
              <a:cs typeface="Montserrat Light" charset="0"/>
            </a:endParaRPr>
          </a:p>
          <a:p>
            <a:pPr lvl="0">
              <a:lnSpc>
                <a:spcPct val="150000"/>
              </a:lnSpc>
            </a:pPr>
            <a:r>
              <a:rPr lang="en-US" dirty="0">
                <a:solidFill>
                  <a:srgbClr val="000000"/>
                </a:solidFill>
                <a:latin typeface="Georgia" panose="02040502050405020303" pitchFamily="18" charset="0"/>
                <a:ea typeface="Montserrat Light" charset="0"/>
                <a:cs typeface="Montserrat Light" charset="0"/>
              </a:rPr>
              <a:t>Transfers to other facilities – 90% of brook trout</a:t>
            </a:r>
          </a:p>
          <a:p>
            <a:pPr lvl="0">
              <a:lnSpc>
                <a:spcPct val="150000"/>
              </a:lnSpc>
            </a:pPr>
            <a:endParaRPr lang="en-US" dirty="0">
              <a:solidFill>
                <a:srgbClr val="000000"/>
              </a:solidFill>
              <a:latin typeface="Georgia" panose="02040502050405020303" pitchFamily="18" charset="0"/>
              <a:ea typeface="Montserrat Light" charset="0"/>
              <a:cs typeface="Montserrat Light" charset="0"/>
            </a:endParaRPr>
          </a:p>
          <a:p>
            <a:pPr lvl="0">
              <a:lnSpc>
                <a:spcPct val="150000"/>
              </a:lnSpc>
            </a:pPr>
            <a:r>
              <a:rPr lang="en-US" dirty="0">
                <a:solidFill>
                  <a:srgbClr val="000000"/>
                </a:solidFill>
                <a:latin typeface="Georgia" panose="02040502050405020303" pitchFamily="18" charset="0"/>
                <a:ea typeface="Montserrat Light" charset="0"/>
                <a:cs typeface="Montserrat Light" charset="0"/>
              </a:rPr>
              <a:t>Brooks/browns/rainbows</a:t>
            </a:r>
          </a:p>
          <a:p>
            <a:pPr lvl="0">
              <a:lnSpc>
                <a:spcPct val="150000"/>
              </a:lnSpc>
            </a:pPr>
            <a:endParaRPr lang="en-US" dirty="0">
              <a:solidFill>
                <a:srgbClr val="000000"/>
              </a:solidFill>
              <a:latin typeface="Georgia" panose="02040502050405020303" pitchFamily="18" charset="0"/>
              <a:ea typeface="Montserrat Light" charset="0"/>
              <a:cs typeface="Montserrat Light" charset="0"/>
            </a:endParaRPr>
          </a:p>
          <a:p>
            <a:pPr lvl="0">
              <a:lnSpc>
                <a:spcPct val="150000"/>
              </a:lnSpc>
            </a:pPr>
            <a:r>
              <a:rPr lang="en-US" dirty="0">
                <a:solidFill>
                  <a:srgbClr val="000000"/>
                </a:solidFill>
                <a:latin typeface="Georgia" panose="02040502050405020303" pitchFamily="18" charset="0"/>
                <a:ea typeface="Montserrat Light" charset="0"/>
                <a:cs typeface="Montserrat Light" charset="0"/>
              </a:rPr>
              <a:t>100K Trout produced</a:t>
            </a:r>
          </a:p>
          <a:p>
            <a:pPr lvl="0">
              <a:lnSpc>
                <a:spcPct val="150000"/>
              </a:lnSpc>
            </a:pPr>
            <a:endParaRPr lang="en-US" dirty="0">
              <a:solidFill>
                <a:srgbClr val="000000"/>
              </a:solidFill>
              <a:latin typeface="Georgia" panose="02040502050405020303" pitchFamily="18" charset="0"/>
              <a:ea typeface="Montserrat Light" charset="0"/>
              <a:cs typeface="Montserrat Light" charset="0"/>
            </a:endParaRPr>
          </a:p>
          <a:p>
            <a:pPr lvl="0">
              <a:lnSpc>
                <a:spcPct val="150000"/>
              </a:lnSpc>
            </a:pPr>
            <a:r>
              <a:rPr lang="en-US" dirty="0">
                <a:solidFill>
                  <a:srgbClr val="000000"/>
                </a:solidFill>
                <a:latin typeface="Georgia" panose="02040502050405020303" pitchFamily="18" charset="0"/>
                <a:ea typeface="Montserrat Light" charset="0"/>
                <a:cs typeface="Montserrat Light" charset="0"/>
              </a:rPr>
              <a:t>Stock 27 water bodies, 10 counties        </a:t>
            </a:r>
          </a:p>
        </p:txBody>
      </p:sp>
      <p:pic>
        <p:nvPicPr>
          <p:cNvPr id="3074" name="Picture 2">
            <a:extLst>
              <a:ext uri="{FF2B5EF4-FFF2-40B4-BE49-F238E27FC236}">
                <a16:creationId xmlns:a16="http://schemas.microsoft.com/office/drawing/2014/main" id="{5869AFE3-ED6B-CE85-6D07-922EB7038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980" y="7232011"/>
            <a:ext cx="6853736" cy="45691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40CC5F78-6EFA-373D-EF4E-88D386EC3C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99" y="2791132"/>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69349DBE-14E9-B278-64A4-6DA7036148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1706" y="2234842"/>
            <a:ext cx="7565247" cy="4249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970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274536" y="823562"/>
            <a:ext cx="5626861" cy="1107996"/>
          </a:xfrm>
          <a:prstGeom prst="rect">
            <a:avLst/>
          </a:prstGeom>
          <a:noFill/>
        </p:spPr>
        <p:txBody>
          <a:bodyPr wrap="none" rtlCol="0">
            <a:spAutoFit/>
          </a:bodyPr>
          <a:lstStyle/>
          <a:p>
            <a:r>
              <a:rPr lang="en-US" sz="6600" b="1" spc="600" dirty="0">
                <a:solidFill>
                  <a:srgbClr val="00B050"/>
                </a:solidFill>
                <a:latin typeface="Georgia Bold" panose="02040502050405020303" pitchFamily="18" charset="0"/>
                <a:ea typeface="Montserrat" charset="0"/>
                <a:cs typeface="Montserrat" charset="0"/>
              </a:rPr>
              <a:t>Wytheville</a:t>
            </a:r>
            <a:endParaRPr lang="en-US" sz="9600" b="1" spc="600" dirty="0">
              <a:solidFill>
                <a:srgbClr val="00B050"/>
              </a:solidFill>
              <a:latin typeface="Georgia Bold" panose="02040502050405020303" pitchFamily="18" charset="0"/>
              <a:ea typeface="Montserrat" charset="0"/>
              <a:cs typeface="Montserrat" charset="0"/>
            </a:endParaRPr>
          </a:p>
        </p:txBody>
      </p:sp>
      <p:sp>
        <p:nvSpPr>
          <p:cNvPr id="2" name="Rectangle 1">
            <a:extLst>
              <a:ext uri="{FF2B5EF4-FFF2-40B4-BE49-F238E27FC236}">
                <a16:creationId xmlns:a16="http://schemas.microsoft.com/office/drawing/2014/main" id="{ED48DE03-1D6F-D2D4-BB78-89C0A473FB76}"/>
              </a:ext>
            </a:extLst>
          </p:cNvPr>
          <p:cNvSpPr/>
          <p:nvPr/>
        </p:nvSpPr>
        <p:spPr>
          <a:xfrm>
            <a:off x="16930561" y="3116118"/>
            <a:ext cx="7205550" cy="5808513"/>
          </a:xfrm>
          <a:prstGeom prst="rect">
            <a:avLst/>
          </a:prstGeom>
        </p:spPr>
        <p:txBody>
          <a:bodyPr wrap="square">
            <a:spAutoFit/>
          </a:bodyPr>
          <a:lstStyle/>
          <a:p>
            <a:pPr lvl="0">
              <a:lnSpc>
                <a:spcPct val="150000"/>
              </a:lnSpc>
            </a:pPr>
            <a:r>
              <a:rPr lang="en-US" dirty="0">
                <a:solidFill>
                  <a:srgbClr val="000000"/>
                </a:solidFill>
                <a:latin typeface="Georgia" panose="02040502050405020303" pitchFamily="18" charset="0"/>
                <a:ea typeface="Montserrat Light" charset="0"/>
                <a:cs typeface="Montserrat Light" charset="0"/>
              </a:rPr>
              <a:t>3 Million Eggs</a:t>
            </a:r>
          </a:p>
          <a:p>
            <a:pPr lvl="0">
              <a:lnSpc>
                <a:spcPct val="150000"/>
              </a:lnSpc>
            </a:pPr>
            <a:endParaRPr lang="en-US" dirty="0">
              <a:solidFill>
                <a:srgbClr val="000000"/>
              </a:solidFill>
              <a:latin typeface="Georgia" panose="02040502050405020303" pitchFamily="18" charset="0"/>
              <a:ea typeface="Montserrat Light" charset="0"/>
              <a:cs typeface="Montserrat Light" charset="0"/>
            </a:endParaRPr>
          </a:p>
          <a:p>
            <a:pPr lvl="0">
              <a:lnSpc>
                <a:spcPct val="150000"/>
              </a:lnSpc>
            </a:pPr>
            <a:r>
              <a:rPr lang="en-US" dirty="0">
                <a:solidFill>
                  <a:srgbClr val="000000"/>
                </a:solidFill>
                <a:latin typeface="Georgia" panose="02040502050405020303" pitchFamily="18" charset="0"/>
                <a:ea typeface="Montserrat Light" charset="0"/>
                <a:cs typeface="Montserrat Light" charset="0"/>
              </a:rPr>
              <a:t>Brown/rainbow only</a:t>
            </a:r>
          </a:p>
          <a:p>
            <a:pPr lvl="0">
              <a:lnSpc>
                <a:spcPct val="150000"/>
              </a:lnSpc>
            </a:pPr>
            <a:endParaRPr lang="en-US" dirty="0">
              <a:solidFill>
                <a:srgbClr val="000000"/>
              </a:solidFill>
              <a:latin typeface="Georgia" panose="02040502050405020303" pitchFamily="18" charset="0"/>
              <a:ea typeface="Montserrat Light" charset="0"/>
              <a:cs typeface="Montserrat Light" charset="0"/>
            </a:endParaRPr>
          </a:p>
          <a:p>
            <a:pPr lvl="0">
              <a:lnSpc>
                <a:spcPct val="150000"/>
              </a:lnSpc>
            </a:pPr>
            <a:r>
              <a:rPr lang="en-US" dirty="0">
                <a:solidFill>
                  <a:srgbClr val="000000"/>
                </a:solidFill>
                <a:latin typeface="Georgia" panose="02040502050405020303" pitchFamily="18" charset="0"/>
                <a:ea typeface="Montserrat Light" charset="0"/>
                <a:cs typeface="Montserrat Light" charset="0"/>
              </a:rPr>
              <a:t>250K Trout produced</a:t>
            </a:r>
          </a:p>
          <a:p>
            <a:pPr lvl="0">
              <a:lnSpc>
                <a:spcPct val="150000"/>
              </a:lnSpc>
            </a:pPr>
            <a:endParaRPr lang="en-US" dirty="0">
              <a:solidFill>
                <a:srgbClr val="000000"/>
              </a:solidFill>
              <a:latin typeface="Georgia" panose="02040502050405020303" pitchFamily="18" charset="0"/>
              <a:ea typeface="Montserrat Light" charset="0"/>
              <a:cs typeface="Montserrat Light" charset="0"/>
            </a:endParaRPr>
          </a:p>
          <a:p>
            <a:pPr lvl="0">
              <a:lnSpc>
                <a:spcPct val="150000"/>
              </a:lnSpc>
            </a:pPr>
            <a:r>
              <a:rPr lang="en-US" dirty="0">
                <a:solidFill>
                  <a:srgbClr val="000000"/>
                </a:solidFill>
                <a:latin typeface="Georgia" panose="02040502050405020303" pitchFamily="18" charset="0"/>
                <a:ea typeface="Montserrat Light" charset="0"/>
                <a:cs typeface="Montserrat Light" charset="0"/>
              </a:rPr>
              <a:t>Stock 40 water bodies, 10 counties        </a:t>
            </a:r>
          </a:p>
        </p:txBody>
      </p:sp>
      <p:pic>
        <p:nvPicPr>
          <p:cNvPr id="2050" name="Picture 2">
            <a:extLst>
              <a:ext uri="{FF2B5EF4-FFF2-40B4-BE49-F238E27FC236}">
                <a16:creationId xmlns:a16="http://schemas.microsoft.com/office/drawing/2014/main" id="{55542DAC-1B4A-C13A-1107-802CCF99BB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66" y="2210374"/>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D5C9F50-4C6B-56E5-8374-2E8C3AF6AC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1284" y="2550870"/>
            <a:ext cx="7835081" cy="52233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88BEA202-ED58-3878-AE0D-41B8B31A5F83}"/>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12670" y="5892825"/>
            <a:ext cx="9853683" cy="657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067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274536" y="823562"/>
            <a:ext cx="3879588" cy="1107996"/>
          </a:xfrm>
          <a:prstGeom prst="rect">
            <a:avLst/>
          </a:prstGeom>
          <a:noFill/>
        </p:spPr>
        <p:txBody>
          <a:bodyPr wrap="none" rtlCol="0">
            <a:spAutoFit/>
          </a:bodyPr>
          <a:lstStyle/>
          <a:p>
            <a:r>
              <a:rPr lang="en-US" sz="6600" b="1" spc="600" dirty="0">
                <a:solidFill>
                  <a:srgbClr val="00B050"/>
                </a:solidFill>
                <a:latin typeface="Georgia Bold" panose="02040502050405020303" pitchFamily="18" charset="0"/>
                <a:ea typeface="Montserrat" charset="0"/>
                <a:cs typeface="Montserrat" charset="0"/>
              </a:rPr>
              <a:t>Marion</a:t>
            </a:r>
            <a:endParaRPr lang="en-US" sz="9600" b="1" spc="600" dirty="0">
              <a:solidFill>
                <a:srgbClr val="00B050"/>
              </a:solidFill>
              <a:latin typeface="Georgia Bold" panose="02040502050405020303" pitchFamily="18" charset="0"/>
              <a:ea typeface="Montserrat" charset="0"/>
              <a:cs typeface="Montserrat" charset="0"/>
            </a:endParaRPr>
          </a:p>
        </p:txBody>
      </p:sp>
      <p:pic>
        <p:nvPicPr>
          <p:cNvPr id="1026" name="Picture 2">
            <a:extLst>
              <a:ext uri="{FF2B5EF4-FFF2-40B4-BE49-F238E27FC236}">
                <a16:creationId xmlns:a16="http://schemas.microsoft.com/office/drawing/2014/main" id="{0D47D665-0589-9880-0BB2-0BFAA34876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231" y="2296064"/>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9120761-D18D-EAFA-C6EC-F290B7C46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3268" y="652897"/>
            <a:ext cx="8771113" cy="49264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17DEA7C-C78D-7261-C3ED-5E962A490F6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32852" y="4445940"/>
            <a:ext cx="10883486" cy="7257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0496EF2-418B-8FED-7C7A-9B87B2348E82}"/>
              </a:ext>
            </a:extLst>
          </p:cNvPr>
          <p:cNvSpPr/>
          <p:nvPr/>
        </p:nvSpPr>
        <p:spPr>
          <a:xfrm>
            <a:off x="16930561" y="3116118"/>
            <a:ext cx="7205550" cy="5808513"/>
          </a:xfrm>
          <a:prstGeom prst="rect">
            <a:avLst/>
          </a:prstGeom>
        </p:spPr>
        <p:txBody>
          <a:bodyPr wrap="square">
            <a:spAutoFit/>
          </a:bodyPr>
          <a:lstStyle/>
          <a:p>
            <a:pPr lvl="0">
              <a:lnSpc>
                <a:spcPct val="150000"/>
              </a:lnSpc>
            </a:pPr>
            <a:r>
              <a:rPr lang="en-US" dirty="0">
                <a:solidFill>
                  <a:srgbClr val="000000"/>
                </a:solidFill>
                <a:latin typeface="Georgia" panose="02040502050405020303" pitchFamily="18" charset="0"/>
                <a:ea typeface="Montserrat Light" charset="0"/>
                <a:cs typeface="Montserrat Light" charset="0"/>
              </a:rPr>
              <a:t>3 Million Eggs</a:t>
            </a:r>
          </a:p>
          <a:p>
            <a:pPr lvl="0">
              <a:lnSpc>
                <a:spcPct val="150000"/>
              </a:lnSpc>
            </a:pPr>
            <a:endParaRPr lang="en-US" dirty="0">
              <a:solidFill>
                <a:srgbClr val="000000"/>
              </a:solidFill>
              <a:latin typeface="Georgia" panose="02040502050405020303" pitchFamily="18" charset="0"/>
              <a:ea typeface="Montserrat Light" charset="0"/>
              <a:cs typeface="Montserrat Light" charset="0"/>
            </a:endParaRPr>
          </a:p>
          <a:p>
            <a:pPr lvl="0">
              <a:lnSpc>
                <a:spcPct val="150000"/>
              </a:lnSpc>
            </a:pPr>
            <a:r>
              <a:rPr lang="en-US" dirty="0">
                <a:solidFill>
                  <a:srgbClr val="000000"/>
                </a:solidFill>
                <a:latin typeface="Georgia" panose="02040502050405020303" pitchFamily="18" charset="0"/>
                <a:ea typeface="Montserrat Light" charset="0"/>
                <a:cs typeface="Montserrat Light" charset="0"/>
              </a:rPr>
              <a:t>75% 2n, 25% 3n</a:t>
            </a:r>
          </a:p>
          <a:p>
            <a:pPr lvl="0">
              <a:lnSpc>
                <a:spcPct val="150000"/>
              </a:lnSpc>
            </a:pPr>
            <a:endParaRPr lang="en-US" dirty="0">
              <a:solidFill>
                <a:srgbClr val="000000"/>
              </a:solidFill>
              <a:latin typeface="Georgia" panose="02040502050405020303" pitchFamily="18" charset="0"/>
              <a:ea typeface="Montserrat Light" charset="0"/>
              <a:cs typeface="Montserrat Light" charset="0"/>
            </a:endParaRPr>
          </a:p>
          <a:p>
            <a:pPr lvl="0">
              <a:lnSpc>
                <a:spcPct val="150000"/>
              </a:lnSpc>
            </a:pPr>
            <a:r>
              <a:rPr lang="en-US" dirty="0">
                <a:solidFill>
                  <a:srgbClr val="000000"/>
                </a:solidFill>
                <a:latin typeface="Georgia" panose="02040502050405020303" pitchFamily="18" charset="0"/>
                <a:ea typeface="Montserrat Light" charset="0"/>
                <a:cs typeface="Montserrat Light" charset="0"/>
              </a:rPr>
              <a:t>400K Trout produced</a:t>
            </a:r>
          </a:p>
          <a:p>
            <a:pPr lvl="0">
              <a:lnSpc>
                <a:spcPct val="150000"/>
              </a:lnSpc>
            </a:pPr>
            <a:endParaRPr lang="en-US" dirty="0">
              <a:solidFill>
                <a:srgbClr val="000000"/>
              </a:solidFill>
              <a:latin typeface="Georgia" panose="02040502050405020303" pitchFamily="18" charset="0"/>
              <a:ea typeface="Montserrat Light" charset="0"/>
              <a:cs typeface="Montserrat Light" charset="0"/>
            </a:endParaRPr>
          </a:p>
          <a:p>
            <a:pPr lvl="0">
              <a:lnSpc>
                <a:spcPct val="150000"/>
              </a:lnSpc>
            </a:pPr>
            <a:r>
              <a:rPr lang="en-US" dirty="0">
                <a:solidFill>
                  <a:srgbClr val="000000"/>
                </a:solidFill>
                <a:latin typeface="Georgia" panose="02040502050405020303" pitchFamily="18" charset="0"/>
                <a:ea typeface="Montserrat Light" charset="0"/>
                <a:cs typeface="Montserrat Light" charset="0"/>
              </a:rPr>
              <a:t>Stock 38 water bodies, 10 counties        </a:t>
            </a:r>
          </a:p>
        </p:txBody>
      </p:sp>
    </p:spTree>
    <p:extLst>
      <p:ext uri="{BB962C8B-B14F-4D97-AF65-F5344CB8AC3E}">
        <p14:creationId xmlns:p14="http://schemas.microsoft.com/office/powerpoint/2010/main" val="3679178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784607" y="0"/>
            <a:ext cx="23265837" cy="16019770"/>
          </a:xfrm>
          <a:prstGeom prst="rect">
            <a:avLst/>
          </a:prstGeom>
          <a:noFill/>
        </p:spPr>
        <p:txBody>
          <a:bodyPr wrap="square" rtlCol="0">
            <a:spAutoFit/>
          </a:bodyPr>
          <a:lstStyle/>
          <a:p>
            <a:r>
              <a:rPr lang="en-US" sz="4000" b="1" spc="600" dirty="0">
                <a:solidFill>
                  <a:schemeClr val="accent1"/>
                </a:solidFill>
                <a:latin typeface="Georgia Bold" panose="02040502050405020303" pitchFamily="18" charset="0"/>
                <a:ea typeface="Montserrat" charset="0"/>
                <a:cs typeface="Montserrat" charset="0"/>
              </a:rPr>
              <a:t>User Base – Stocked Trout Angler – 16% of anglers</a:t>
            </a:r>
          </a:p>
          <a:p>
            <a:endParaRPr lang="en-US" sz="4000" b="1" spc="600" dirty="0">
              <a:solidFill>
                <a:schemeClr val="accent1"/>
              </a:solidFill>
              <a:latin typeface="Georgia Bold" panose="02040502050405020303" pitchFamily="18" charset="0"/>
              <a:ea typeface="Montserrat" charset="0"/>
              <a:cs typeface="Montserrat" charset="0"/>
            </a:endParaRPr>
          </a:p>
          <a:p>
            <a:r>
              <a:rPr lang="en-US" sz="4000" b="1" spc="600" dirty="0">
                <a:solidFill>
                  <a:schemeClr val="accent1"/>
                </a:solidFill>
                <a:latin typeface="Georgia Bold" panose="02040502050405020303" pitchFamily="18" charset="0"/>
                <a:ea typeface="Montserrat" charset="0"/>
                <a:cs typeface="Montserrat" charset="0"/>
              </a:rPr>
              <a:t>47 y/0 White male, high school education, rural</a:t>
            </a:r>
          </a:p>
          <a:p>
            <a:endParaRPr lang="en-US" sz="4000" b="1" spc="600" dirty="0">
              <a:solidFill>
                <a:schemeClr val="accent1"/>
              </a:solidFill>
              <a:latin typeface="Georgia Bold" panose="02040502050405020303" pitchFamily="18" charset="0"/>
              <a:ea typeface="Montserrat" charset="0"/>
              <a:cs typeface="Montserrat" charset="0"/>
            </a:endParaRPr>
          </a:p>
          <a:p>
            <a:r>
              <a:rPr lang="en-US" sz="4000" b="1" spc="600" dirty="0">
                <a:solidFill>
                  <a:schemeClr val="accent1"/>
                </a:solidFill>
                <a:latin typeface="Georgia Bold" panose="02040502050405020303" pitchFamily="18" charset="0"/>
                <a:ea typeface="Montserrat" charset="0"/>
                <a:cs typeface="Montserrat" charset="0"/>
              </a:rPr>
              <a:t>9% Female, 6% people of color, 6% urban </a:t>
            </a:r>
          </a:p>
          <a:p>
            <a:endParaRPr lang="en-US" sz="4000" b="1" spc="600" dirty="0">
              <a:solidFill>
                <a:schemeClr val="accent1"/>
              </a:solidFill>
              <a:latin typeface="Georgia Bold" panose="02040502050405020303" pitchFamily="18" charset="0"/>
              <a:ea typeface="Montserrat" charset="0"/>
              <a:cs typeface="Montserrat" charset="0"/>
            </a:endParaRPr>
          </a:p>
          <a:p>
            <a:r>
              <a:rPr lang="en-US" sz="4000" b="1" spc="600" dirty="0">
                <a:solidFill>
                  <a:schemeClr val="accent1"/>
                </a:solidFill>
                <a:latin typeface="Georgia Bold" panose="02040502050405020303" pitchFamily="18" charset="0"/>
                <a:ea typeface="Montserrat" charset="0"/>
                <a:cs typeface="Montserrat" charset="0"/>
              </a:rPr>
              <a:t>Barrier to fishing  - </a:t>
            </a:r>
          </a:p>
          <a:p>
            <a:r>
              <a:rPr lang="en-US" sz="4000" b="1" spc="600" dirty="0">
                <a:solidFill>
                  <a:schemeClr val="accent1"/>
                </a:solidFill>
                <a:latin typeface="Georgia Bold" panose="02040502050405020303" pitchFamily="18" charset="0"/>
                <a:ea typeface="Montserrat" charset="0"/>
                <a:cs typeface="Montserrat" charset="0"/>
              </a:rPr>
              <a:t>	1) Work commitments </a:t>
            </a:r>
          </a:p>
          <a:p>
            <a:r>
              <a:rPr lang="en-US" sz="4000" b="1" spc="600" dirty="0">
                <a:solidFill>
                  <a:schemeClr val="accent1"/>
                </a:solidFill>
                <a:latin typeface="Georgia Bold" panose="02040502050405020303" pitchFamily="18" charset="0"/>
                <a:ea typeface="Montserrat" charset="0"/>
                <a:cs typeface="Montserrat" charset="0"/>
              </a:rPr>
              <a:t>	2) Crowding</a:t>
            </a:r>
          </a:p>
          <a:p>
            <a:r>
              <a:rPr lang="en-US" sz="4000" b="1" spc="600" dirty="0">
                <a:solidFill>
                  <a:schemeClr val="accent1"/>
                </a:solidFill>
                <a:latin typeface="Georgia Bold" panose="02040502050405020303" pitchFamily="18" charset="0"/>
                <a:ea typeface="Montserrat" charset="0"/>
                <a:cs typeface="Montserrat" charset="0"/>
              </a:rPr>
              <a:t>	3) Cost</a:t>
            </a:r>
          </a:p>
          <a:p>
            <a:r>
              <a:rPr lang="en-US" sz="4000" b="1" spc="600" dirty="0">
                <a:solidFill>
                  <a:schemeClr val="accent1"/>
                </a:solidFill>
                <a:latin typeface="Georgia Bold" panose="02040502050405020303" pitchFamily="18" charset="0"/>
                <a:ea typeface="Montserrat" charset="0"/>
                <a:cs typeface="Montserrat" charset="0"/>
              </a:rPr>
              <a:t>	</a:t>
            </a:r>
          </a:p>
          <a:p>
            <a:r>
              <a:rPr lang="en-US" sz="4000" b="1" spc="600" dirty="0">
                <a:solidFill>
                  <a:schemeClr val="accent1"/>
                </a:solidFill>
                <a:latin typeface="Georgia Bold" panose="02040502050405020303" pitchFamily="18" charset="0"/>
                <a:ea typeface="Montserrat" charset="0"/>
                <a:cs typeface="Montserrat" charset="0"/>
              </a:rPr>
              <a:t>Performance – </a:t>
            </a:r>
          </a:p>
          <a:p>
            <a:r>
              <a:rPr lang="en-US" sz="4000" b="1" spc="600" dirty="0">
                <a:solidFill>
                  <a:schemeClr val="accent1"/>
                </a:solidFill>
                <a:latin typeface="Georgia Bold" panose="02040502050405020303" pitchFamily="18" charset="0"/>
                <a:ea typeface="Montserrat" charset="0"/>
                <a:cs typeface="Montserrat" charset="0"/>
              </a:rPr>
              <a:t>	Highest –  1) Information on regulations </a:t>
            </a:r>
          </a:p>
          <a:p>
            <a:r>
              <a:rPr lang="en-US" sz="4000" b="1" spc="600" dirty="0">
                <a:solidFill>
                  <a:schemeClr val="accent1"/>
                </a:solidFill>
                <a:latin typeface="Georgia Bold" panose="02040502050405020303" pitchFamily="18" charset="0"/>
                <a:ea typeface="Montserrat" charset="0"/>
                <a:cs typeface="Montserrat" charset="0"/>
              </a:rPr>
              <a:t>			2) Info on where to fish</a:t>
            </a:r>
          </a:p>
          <a:p>
            <a:endParaRPr lang="en-US" sz="4000" b="1" spc="600" dirty="0">
              <a:solidFill>
                <a:schemeClr val="accent1"/>
              </a:solidFill>
              <a:latin typeface="Georgia Bold" panose="02040502050405020303" pitchFamily="18" charset="0"/>
              <a:ea typeface="Montserrat" charset="0"/>
              <a:cs typeface="Montserrat" charset="0"/>
            </a:endParaRPr>
          </a:p>
          <a:p>
            <a:r>
              <a:rPr lang="en-US" sz="4000" b="1" spc="600" dirty="0">
                <a:solidFill>
                  <a:schemeClr val="accent1"/>
                </a:solidFill>
                <a:latin typeface="Georgia Bold" panose="02040502050405020303" pitchFamily="18" charset="0"/>
                <a:ea typeface="Montserrat" charset="0"/>
                <a:cs typeface="Montserrat" charset="0"/>
              </a:rPr>
              <a:t>	Lowest – 	1) Stocking warmwater fish		       </a:t>
            </a:r>
          </a:p>
          <a:p>
            <a:r>
              <a:rPr lang="en-US" sz="4000" b="1" spc="600" dirty="0">
                <a:solidFill>
                  <a:schemeClr val="accent1"/>
                </a:solidFill>
                <a:latin typeface="Georgia Bold" panose="02040502050405020303" pitchFamily="18" charset="0"/>
                <a:ea typeface="Montserrat" charset="0"/>
                <a:cs typeface="Montserrat" charset="0"/>
              </a:rPr>
              <a:t>			2) working with private landowners to provide 				access</a:t>
            </a:r>
          </a:p>
          <a:p>
            <a:endParaRPr lang="en-US" sz="4000" b="1" spc="600" dirty="0">
              <a:solidFill>
                <a:schemeClr val="accent1"/>
              </a:solidFill>
              <a:latin typeface="Georgia Bold" panose="02040502050405020303" pitchFamily="18" charset="0"/>
              <a:ea typeface="Montserrat" charset="0"/>
              <a:cs typeface="Montserrat" charset="0"/>
            </a:endParaRPr>
          </a:p>
          <a:p>
            <a:endParaRPr lang="en-US" sz="4000" b="1" spc="600" dirty="0">
              <a:solidFill>
                <a:schemeClr val="accent1"/>
              </a:solidFill>
              <a:latin typeface="Georgia Bold" panose="02040502050405020303" pitchFamily="18" charset="0"/>
              <a:ea typeface="Montserrat" charset="0"/>
              <a:cs typeface="Montserrat" charset="0"/>
            </a:endParaRPr>
          </a:p>
          <a:p>
            <a:endParaRPr lang="en-US" sz="4000" b="1" spc="600" dirty="0">
              <a:solidFill>
                <a:schemeClr val="accent1"/>
              </a:solidFill>
              <a:latin typeface="Georgia Bold" panose="02040502050405020303" pitchFamily="18" charset="0"/>
              <a:ea typeface="Montserrat" charset="0"/>
              <a:cs typeface="Montserrat" charset="0"/>
            </a:endParaRPr>
          </a:p>
          <a:p>
            <a:endParaRPr lang="en-US" sz="4000" b="1" spc="600" dirty="0">
              <a:solidFill>
                <a:schemeClr val="accent1"/>
              </a:solidFill>
              <a:latin typeface="Georgia Bold" panose="02040502050405020303" pitchFamily="18" charset="0"/>
              <a:ea typeface="Montserrat" charset="0"/>
              <a:cs typeface="Montserrat" charset="0"/>
            </a:endParaRPr>
          </a:p>
          <a:p>
            <a:endParaRPr lang="en-US" sz="4000" b="1" spc="600" dirty="0">
              <a:solidFill>
                <a:schemeClr val="accent1"/>
              </a:solidFill>
              <a:latin typeface="Georgia Bold" panose="02040502050405020303" pitchFamily="18" charset="0"/>
              <a:ea typeface="Montserrat" charset="0"/>
              <a:cs typeface="Montserrat" charset="0"/>
            </a:endParaRPr>
          </a:p>
          <a:p>
            <a:r>
              <a:rPr lang="en-US" sz="11500" b="1" spc="600" dirty="0">
                <a:solidFill>
                  <a:schemeClr val="accent1"/>
                </a:solidFill>
                <a:latin typeface="Georgia Bold" panose="02040502050405020303" pitchFamily="18" charset="0"/>
                <a:ea typeface="Montserrat" charset="0"/>
                <a:cs typeface="Montserrat" charset="0"/>
              </a:rPr>
              <a:t>	</a:t>
            </a:r>
          </a:p>
        </p:txBody>
      </p:sp>
    </p:spTree>
    <p:extLst>
      <p:ext uri="{BB962C8B-B14F-4D97-AF65-F5344CB8AC3E}">
        <p14:creationId xmlns:p14="http://schemas.microsoft.com/office/powerpoint/2010/main" val="4190916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4391440" y="0"/>
            <a:ext cx="9986210" cy="12646325"/>
          </a:xfrm>
          <a:prstGeom prst="rect">
            <a:avLst/>
          </a:prstGeom>
          <a:solidFill>
            <a:schemeClr val="tx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336082" y="823870"/>
            <a:ext cx="4177747" cy="584775"/>
          </a:xfrm>
          <a:prstGeom prst="rect">
            <a:avLst/>
          </a:prstGeom>
          <a:noFill/>
        </p:spPr>
        <p:txBody>
          <a:bodyPr wrap="none" rtlCol="0">
            <a:spAutoFit/>
          </a:bodyPr>
          <a:lstStyle/>
          <a:p>
            <a:r>
              <a:rPr lang="en-US" sz="3200" b="1" spc="600" dirty="0">
                <a:solidFill>
                  <a:schemeClr val="bg1"/>
                </a:solidFill>
                <a:latin typeface="Georgia Bold" panose="02040502050405020303" pitchFamily="18" charset="0"/>
                <a:ea typeface="Montserrat" charset="0"/>
                <a:cs typeface="Montserrat" charset="0"/>
              </a:rPr>
              <a:t>Trout streams</a:t>
            </a:r>
          </a:p>
        </p:txBody>
      </p:sp>
      <p:sp>
        <p:nvSpPr>
          <p:cNvPr id="14" name="TextBox 13"/>
          <p:cNvSpPr txBox="1"/>
          <p:nvPr/>
        </p:nvSpPr>
        <p:spPr>
          <a:xfrm>
            <a:off x="15302846" y="3534358"/>
            <a:ext cx="7557155" cy="584775"/>
          </a:xfrm>
          <a:prstGeom prst="rect">
            <a:avLst/>
          </a:prstGeom>
          <a:noFill/>
        </p:spPr>
        <p:txBody>
          <a:bodyPr wrap="square" rtlCol="0">
            <a:spAutoFit/>
          </a:bodyPr>
          <a:lstStyle/>
          <a:p>
            <a:r>
              <a:rPr lang="en-US" sz="3200" b="1" spc="600" dirty="0">
                <a:solidFill>
                  <a:schemeClr val="bg1"/>
                </a:solidFill>
                <a:latin typeface="Georgia Bold" panose="02040502050405020303" pitchFamily="18" charset="0"/>
                <a:ea typeface="Montserrat" charset="0"/>
                <a:cs typeface="Montserrat" charset="0"/>
              </a:rPr>
              <a:t>~3500 miles of stream</a:t>
            </a:r>
          </a:p>
        </p:txBody>
      </p:sp>
      <p:sp>
        <p:nvSpPr>
          <p:cNvPr id="16" name="TextBox 15"/>
          <p:cNvSpPr txBox="1"/>
          <p:nvPr/>
        </p:nvSpPr>
        <p:spPr>
          <a:xfrm>
            <a:off x="15336082" y="6336356"/>
            <a:ext cx="7523919" cy="584775"/>
          </a:xfrm>
          <a:prstGeom prst="rect">
            <a:avLst/>
          </a:prstGeom>
          <a:noFill/>
        </p:spPr>
        <p:txBody>
          <a:bodyPr wrap="square" rtlCol="0">
            <a:spAutoFit/>
          </a:bodyPr>
          <a:lstStyle/>
          <a:p>
            <a:r>
              <a:rPr lang="en-US" sz="3200" b="1" spc="600" dirty="0">
                <a:solidFill>
                  <a:schemeClr val="bg1"/>
                </a:solidFill>
                <a:latin typeface="Georgia Bold" panose="02040502050405020303" pitchFamily="18" charset="0"/>
                <a:ea typeface="Montserrat" charset="0"/>
                <a:cs typeface="Montserrat" charset="0"/>
              </a:rPr>
              <a:t>18.8% of All Angler Effort</a:t>
            </a:r>
          </a:p>
        </p:txBody>
      </p:sp>
      <p:sp>
        <p:nvSpPr>
          <p:cNvPr id="17" name="TextBox 16"/>
          <p:cNvSpPr txBox="1"/>
          <p:nvPr/>
        </p:nvSpPr>
        <p:spPr>
          <a:xfrm>
            <a:off x="15336082" y="9158334"/>
            <a:ext cx="8145020" cy="1077218"/>
          </a:xfrm>
          <a:prstGeom prst="rect">
            <a:avLst/>
          </a:prstGeom>
          <a:noFill/>
        </p:spPr>
        <p:txBody>
          <a:bodyPr wrap="square" rtlCol="0">
            <a:spAutoFit/>
          </a:bodyPr>
          <a:lstStyle/>
          <a:p>
            <a:r>
              <a:rPr lang="en-US" sz="3200" b="1" spc="600" dirty="0">
                <a:solidFill>
                  <a:schemeClr val="bg1"/>
                </a:solidFill>
                <a:latin typeface="Georgia Bold" panose="02040502050405020303" pitchFamily="18" charset="0"/>
                <a:ea typeface="Montserrat" charset="0"/>
                <a:cs typeface="Montserrat" charset="0"/>
              </a:rPr>
              <a:t>$107 Million in Economic Impact</a:t>
            </a:r>
          </a:p>
        </p:txBody>
      </p:sp>
      <p:sp>
        <p:nvSpPr>
          <p:cNvPr id="11" name="TextBox 10"/>
          <p:cNvSpPr txBox="1"/>
          <p:nvPr/>
        </p:nvSpPr>
        <p:spPr>
          <a:xfrm>
            <a:off x="922631" y="233206"/>
            <a:ext cx="9360056" cy="1862048"/>
          </a:xfrm>
          <a:prstGeom prst="rect">
            <a:avLst/>
          </a:prstGeom>
          <a:noFill/>
        </p:spPr>
        <p:txBody>
          <a:bodyPr wrap="square" rtlCol="0">
            <a:spAutoFit/>
          </a:bodyPr>
          <a:lstStyle/>
          <a:p>
            <a:r>
              <a:rPr lang="en-US" sz="4000" b="1" spc="600" dirty="0">
                <a:solidFill>
                  <a:schemeClr val="accent1"/>
                </a:solidFill>
                <a:latin typeface="Georgia Bold" panose="02040502050405020303" pitchFamily="18" charset="0"/>
                <a:ea typeface="Montserrat" charset="0"/>
                <a:cs typeface="Montserrat" charset="0"/>
              </a:rPr>
              <a:t>Cold Water Streams</a:t>
            </a:r>
            <a:r>
              <a:rPr lang="en-US" sz="11500" b="1" spc="600" dirty="0">
                <a:solidFill>
                  <a:schemeClr val="accent1"/>
                </a:solidFill>
                <a:latin typeface="Georgia Bold" panose="02040502050405020303" pitchFamily="18" charset="0"/>
                <a:ea typeface="Montserrat" charset="0"/>
                <a:cs typeface="Montserrat" charset="0"/>
              </a:rPr>
              <a:t>	</a:t>
            </a:r>
          </a:p>
        </p:txBody>
      </p:sp>
      <p:pic>
        <p:nvPicPr>
          <p:cNvPr id="4098" name="Picture 2" descr="https://dwr.virginia.gov/wp-content/uploads/media/Tiger-Trout-in-Virginia.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54701" y="2390035"/>
            <a:ext cx="6530496" cy="28734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dwr.virginia.gov/wp-content/uploads/media/virginia-trout-slam-challenge-1600x795.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75957" y="6921131"/>
            <a:ext cx="9697834" cy="481861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dwr.virginia.gov/wp-content/uploads/media/9EC01669-07CB-47FF-9644-FDB63461C59B-600x6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126" y="3140195"/>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255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18781" y="207034"/>
            <a:ext cx="23265837" cy="16019770"/>
          </a:xfrm>
          <a:prstGeom prst="rect">
            <a:avLst/>
          </a:prstGeom>
          <a:noFill/>
        </p:spPr>
        <p:txBody>
          <a:bodyPr wrap="square" rtlCol="0">
            <a:spAutoFit/>
          </a:bodyPr>
          <a:lstStyle/>
          <a:p>
            <a:r>
              <a:rPr lang="en-US" sz="4000" b="1" spc="600" dirty="0">
                <a:solidFill>
                  <a:schemeClr val="accent1"/>
                </a:solidFill>
                <a:latin typeface="Georgia Bold" panose="02040502050405020303" pitchFamily="18" charset="0"/>
                <a:ea typeface="Montserrat" charset="0"/>
                <a:cs typeface="Montserrat" charset="0"/>
              </a:rPr>
              <a:t>Stocked Trout Management Plan (2016-2025)</a:t>
            </a:r>
          </a:p>
          <a:p>
            <a:endParaRPr lang="en-US" sz="4000" b="1" spc="600" dirty="0">
              <a:solidFill>
                <a:schemeClr val="accent1"/>
              </a:solidFill>
              <a:latin typeface="Georgia Bold" panose="02040502050405020303" pitchFamily="18" charset="0"/>
              <a:ea typeface="Montserrat" charset="0"/>
              <a:cs typeface="Montserrat" charset="0"/>
            </a:endParaRPr>
          </a:p>
          <a:p>
            <a:r>
              <a:rPr lang="en-US" sz="4000" b="1" spc="600" dirty="0">
                <a:solidFill>
                  <a:schemeClr val="accent1"/>
                </a:solidFill>
                <a:latin typeface="Georgia Bold" panose="02040502050405020303" pitchFamily="18" charset="0"/>
                <a:ea typeface="Montserrat" charset="0"/>
                <a:cs typeface="Montserrat" charset="0"/>
              </a:rPr>
              <a:t>Comprehensive plan for managing stocked trout</a:t>
            </a:r>
          </a:p>
          <a:p>
            <a:endParaRPr lang="en-US" sz="4000" b="1" spc="600" dirty="0">
              <a:solidFill>
                <a:schemeClr val="accent1"/>
              </a:solidFill>
              <a:latin typeface="Georgia Bold" panose="02040502050405020303" pitchFamily="18" charset="0"/>
              <a:ea typeface="Montserrat" charset="0"/>
              <a:cs typeface="Montserrat" charset="0"/>
            </a:endParaRPr>
          </a:p>
          <a:p>
            <a:r>
              <a:rPr lang="en-US" sz="4000" b="1" spc="600" dirty="0">
                <a:solidFill>
                  <a:schemeClr val="accent1"/>
                </a:solidFill>
                <a:latin typeface="Georgia Bold" panose="02040502050405020303" pitchFamily="18" charset="0"/>
                <a:ea typeface="Montserrat" charset="0"/>
                <a:cs typeface="Montserrat" charset="0"/>
              </a:rPr>
              <a:t>	Participants: 11 Anglers, DWR Biologists, CPOs, Hatchery Staff</a:t>
            </a:r>
          </a:p>
          <a:p>
            <a:endParaRPr lang="en-US" sz="4000" b="1" spc="600" dirty="0">
              <a:solidFill>
                <a:schemeClr val="accent1"/>
              </a:solidFill>
              <a:latin typeface="Georgia Bold" panose="02040502050405020303" pitchFamily="18" charset="0"/>
              <a:ea typeface="Montserrat" charset="0"/>
              <a:cs typeface="Montserrat" charset="0"/>
            </a:endParaRPr>
          </a:p>
          <a:p>
            <a:r>
              <a:rPr lang="en-US" sz="4000" b="1" spc="600" dirty="0">
                <a:solidFill>
                  <a:schemeClr val="accent1"/>
                </a:solidFill>
                <a:latin typeface="Georgia Bold" panose="02040502050405020303" pitchFamily="18" charset="0"/>
                <a:ea typeface="Montserrat" charset="0"/>
                <a:cs typeface="Montserrat" charset="0"/>
              </a:rPr>
              <a:t>Issues Identified:</a:t>
            </a:r>
          </a:p>
          <a:p>
            <a:endParaRPr lang="en-US" sz="4000" b="1" spc="600" dirty="0">
              <a:solidFill>
                <a:schemeClr val="accent1"/>
              </a:solidFill>
              <a:latin typeface="Georgia Bold" panose="02040502050405020303" pitchFamily="18" charset="0"/>
              <a:ea typeface="Montserrat" charset="0"/>
              <a:cs typeface="Montserrat" charset="0"/>
            </a:endParaRPr>
          </a:p>
          <a:p>
            <a:r>
              <a:rPr lang="en-US" sz="4000" b="1" spc="600" dirty="0">
                <a:solidFill>
                  <a:schemeClr val="accent1"/>
                </a:solidFill>
                <a:latin typeface="Georgia Bold" panose="02040502050405020303" pitchFamily="18" charset="0"/>
                <a:ea typeface="Montserrat" charset="0"/>
                <a:cs typeface="Montserrat" charset="0"/>
              </a:rPr>
              <a:t>	1) Announcement of stockings</a:t>
            </a:r>
          </a:p>
          <a:p>
            <a:endParaRPr lang="en-US" sz="4000" b="1" spc="600" dirty="0">
              <a:solidFill>
                <a:schemeClr val="accent1"/>
              </a:solidFill>
              <a:latin typeface="Georgia Bold" panose="02040502050405020303" pitchFamily="18" charset="0"/>
              <a:ea typeface="Montserrat" charset="0"/>
              <a:cs typeface="Montserrat" charset="0"/>
            </a:endParaRPr>
          </a:p>
          <a:p>
            <a:r>
              <a:rPr lang="en-US" sz="4000" b="1" spc="600" dirty="0">
                <a:solidFill>
                  <a:schemeClr val="accent1"/>
                </a:solidFill>
                <a:latin typeface="Georgia Bold" panose="02040502050405020303" pitchFamily="18" charset="0"/>
                <a:ea typeface="Montserrat" charset="0"/>
                <a:cs typeface="Montserrat" charset="0"/>
              </a:rPr>
              <a:t>	2) Angler recruitment and retention</a:t>
            </a:r>
          </a:p>
          <a:p>
            <a:endParaRPr lang="en-US" sz="4000" b="1" spc="600" dirty="0">
              <a:solidFill>
                <a:schemeClr val="accent1"/>
              </a:solidFill>
              <a:latin typeface="Georgia Bold" panose="02040502050405020303" pitchFamily="18" charset="0"/>
              <a:ea typeface="Montserrat" charset="0"/>
              <a:cs typeface="Montserrat" charset="0"/>
            </a:endParaRPr>
          </a:p>
          <a:p>
            <a:r>
              <a:rPr lang="en-US" sz="4000" b="1" spc="600" dirty="0">
                <a:solidFill>
                  <a:schemeClr val="accent1"/>
                </a:solidFill>
                <a:latin typeface="Georgia Bold" panose="02040502050405020303" pitchFamily="18" charset="0"/>
                <a:ea typeface="Montserrat" charset="0"/>
                <a:cs typeface="Montserrat" charset="0"/>
              </a:rPr>
              <a:t>	3) Funding and administration</a:t>
            </a:r>
          </a:p>
          <a:p>
            <a:endParaRPr lang="en-US" sz="4000" b="1" spc="600" dirty="0">
              <a:solidFill>
                <a:schemeClr val="accent1"/>
              </a:solidFill>
              <a:latin typeface="Georgia Bold" panose="02040502050405020303" pitchFamily="18" charset="0"/>
              <a:ea typeface="Montserrat" charset="0"/>
              <a:cs typeface="Montserrat" charset="0"/>
            </a:endParaRPr>
          </a:p>
          <a:p>
            <a:r>
              <a:rPr lang="en-US" sz="4000" b="1" spc="600" dirty="0">
                <a:solidFill>
                  <a:schemeClr val="accent1"/>
                </a:solidFill>
                <a:latin typeface="Georgia Bold" panose="02040502050405020303" pitchFamily="18" charset="0"/>
                <a:ea typeface="Montserrat" charset="0"/>
                <a:cs typeface="Montserrat" charset="0"/>
              </a:rPr>
              <a:t>	4) Ecosystem effects</a:t>
            </a:r>
          </a:p>
          <a:p>
            <a:endParaRPr lang="en-US" sz="4000" b="1" spc="600" dirty="0">
              <a:solidFill>
                <a:schemeClr val="accent1"/>
              </a:solidFill>
              <a:latin typeface="Georgia Bold" panose="02040502050405020303" pitchFamily="18" charset="0"/>
              <a:ea typeface="Montserrat" charset="0"/>
              <a:cs typeface="Montserrat" charset="0"/>
            </a:endParaRPr>
          </a:p>
          <a:p>
            <a:r>
              <a:rPr lang="en-US" sz="4000" b="1" spc="600" dirty="0">
                <a:solidFill>
                  <a:schemeClr val="accent1"/>
                </a:solidFill>
                <a:latin typeface="Georgia Bold" panose="02040502050405020303" pitchFamily="18" charset="0"/>
                <a:ea typeface="Montserrat" charset="0"/>
                <a:cs typeface="Montserrat" charset="0"/>
              </a:rPr>
              <a:t>	5) Recreational opportunities</a:t>
            </a:r>
          </a:p>
          <a:p>
            <a:endParaRPr lang="en-US" sz="4000" b="1" spc="600" dirty="0">
              <a:solidFill>
                <a:schemeClr val="accent1"/>
              </a:solidFill>
              <a:latin typeface="Georgia Bold" panose="02040502050405020303" pitchFamily="18" charset="0"/>
              <a:ea typeface="Montserrat" charset="0"/>
              <a:cs typeface="Montserrat" charset="0"/>
            </a:endParaRPr>
          </a:p>
          <a:p>
            <a:endParaRPr lang="en-US" sz="4000" b="1" spc="600" dirty="0">
              <a:solidFill>
                <a:schemeClr val="accent1"/>
              </a:solidFill>
              <a:latin typeface="Georgia Bold" panose="02040502050405020303" pitchFamily="18" charset="0"/>
              <a:ea typeface="Montserrat" charset="0"/>
              <a:cs typeface="Montserrat" charset="0"/>
            </a:endParaRPr>
          </a:p>
          <a:p>
            <a:endParaRPr lang="en-US" sz="4000" b="1" spc="600" dirty="0">
              <a:solidFill>
                <a:schemeClr val="accent1"/>
              </a:solidFill>
              <a:latin typeface="Georgia Bold" panose="02040502050405020303" pitchFamily="18" charset="0"/>
              <a:ea typeface="Montserrat" charset="0"/>
              <a:cs typeface="Montserrat" charset="0"/>
            </a:endParaRPr>
          </a:p>
          <a:p>
            <a:endParaRPr lang="en-US" sz="4000" b="1" spc="600" dirty="0">
              <a:solidFill>
                <a:schemeClr val="accent1"/>
              </a:solidFill>
              <a:latin typeface="Georgia Bold" panose="02040502050405020303" pitchFamily="18" charset="0"/>
              <a:ea typeface="Montserrat" charset="0"/>
              <a:cs typeface="Montserrat" charset="0"/>
            </a:endParaRPr>
          </a:p>
          <a:p>
            <a:endParaRPr lang="en-US" sz="4000" b="1" spc="600" dirty="0">
              <a:solidFill>
                <a:schemeClr val="accent1"/>
              </a:solidFill>
              <a:latin typeface="Georgia Bold" panose="02040502050405020303" pitchFamily="18" charset="0"/>
              <a:ea typeface="Montserrat" charset="0"/>
              <a:cs typeface="Montserrat" charset="0"/>
            </a:endParaRPr>
          </a:p>
          <a:p>
            <a:endParaRPr lang="en-US" sz="4000" b="1" spc="600" dirty="0">
              <a:solidFill>
                <a:schemeClr val="accent1"/>
              </a:solidFill>
              <a:latin typeface="Georgia Bold" panose="02040502050405020303" pitchFamily="18" charset="0"/>
              <a:ea typeface="Montserrat" charset="0"/>
              <a:cs typeface="Montserrat" charset="0"/>
            </a:endParaRPr>
          </a:p>
          <a:p>
            <a:r>
              <a:rPr lang="en-US" sz="11500" b="1" spc="600" dirty="0">
                <a:solidFill>
                  <a:schemeClr val="accent1"/>
                </a:solidFill>
                <a:latin typeface="Georgia Bold" panose="02040502050405020303" pitchFamily="18" charset="0"/>
                <a:ea typeface="Montserrat" charset="0"/>
                <a:cs typeface="Montserrat" charset="0"/>
              </a:rPr>
              <a:t>	</a:t>
            </a:r>
          </a:p>
        </p:txBody>
      </p:sp>
    </p:spTree>
    <p:extLst>
      <p:ext uri="{BB962C8B-B14F-4D97-AF65-F5344CB8AC3E}">
        <p14:creationId xmlns:p14="http://schemas.microsoft.com/office/powerpoint/2010/main" val="99197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18781" y="0"/>
            <a:ext cx="24439030" cy="16019770"/>
          </a:xfrm>
          <a:prstGeom prst="rect">
            <a:avLst/>
          </a:prstGeom>
          <a:noFill/>
        </p:spPr>
        <p:txBody>
          <a:bodyPr wrap="square" rtlCol="0">
            <a:spAutoFit/>
          </a:bodyPr>
          <a:lstStyle/>
          <a:p>
            <a:r>
              <a:rPr lang="en-US" sz="4000" b="1" spc="600" dirty="0">
                <a:solidFill>
                  <a:schemeClr val="accent1"/>
                </a:solidFill>
                <a:latin typeface="Georgia Bold" panose="02040502050405020303" pitchFamily="18" charset="0"/>
                <a:ea typeface="Montserrat" charset="0"/>
                <a:cs typeface="Montserrat" charset="0"/>
              </a:rPr>
              <a:t>Approaches: </a:t>
            </a:r>
          </a:p>
          <a:p>
            <a:endParaRPr lang="en-US" sz="4000" b="1" spc="600" dirty="0">
              <a:solidFill>
                <a:schemeClr val="accent1"/>
              </a:solidFill>
              <a:latin typeface="Georgia Bold" panose="02040502050405020303" pitchFamily="18" charset="0"/>
              <a:ea typeface="Montserrat" charset="0"/>
              <a:cs typeface="Montserrat" charset="0"/>
            </a:endParaRPr>
          </a:p>
          <a:p>
            <a:r>
              <a:rPr lang="en-US" sz="4000" b="1" spc="600" dirty="0">
                <a:solidFill>
                  <a:schemeClr val="accent1"/>
                </a:solidFill>
                <a:latin typeface="Georgia Bold" panose="02040502050405020303" pitchFamily="18" charset="0"/>
                <a:ea typeface="Montserrat" charset="0"/>
                <a:cs typeface="Montserrat" charset="0"/>
              </a:rPr>
              <a:t>	1) Youth-Only Stocked Waters – 8 Waters – April 1 – June 15</a:t>
            </a:r>
          </a:p>
          <a:p>
            <a:endParaRPr lang="en-US" sz="4000" b="1" spc="600" dirty="0">
              <a:solidFill>
                <a:schemeClr val="accent1"/>
              </a:solidFill>
              <a:latin typeface="Georgia Bold" panose="02040502050405020303" pitchFamily="18" charset="0"/>
              <a:ea typeface="Montserrat" charset="0"/>
              <a:cs typeface="Montserrat" charset="0"/>
            </a:endParaRPr>
          </a:p>
          <a:p>
            <a:r>
              <a:rPr lang="en-US" sz="4000" b="1" spc="600" dirty="0">
                <a:solidFill>
                  <a:schemeClr val="accent1"/>
                </a:solidFill>
                <a:latin typeface="Georgia Bold" panose="02040502050405020303" pitchFamily="18" charset="0"/>
                <a:ea typeface="Montserrat" charset="0"/>
                <a:cs typeface="Montserrat" charset="0"/>
              </a:rPr>
              <a:t>	2) Pre-Announced Waters – 12 Waters</a:t>
            </a:r>
          </a:p>
          <a:p>
            <a:endParaRPr lang="en-US" sz="4000" b="1" spc="600" dirty="0">
              <a:solidFill>
                <a:schemeClr val="accent1"/>
              </a:solidFill>
              <a:latin typeface="Georgia Bold" panose="02040502050405020303" pitchFamily="18" charset="0"/>
              <a:ea typeface="Montserrat" charset="0"/>
              <a:cs typeface="Montserrat" charset="0"/>
            </a:endParaRPr>
          </a:p>
          <a:p>
            <a:r>
              <a:rPr lang="en-US" sz="4000" b="1" spc="600" dirty="0">
                <a:solidFill>
                  <a:schemeClr val="accent1"/>
                </a:solidFill>
                <a:latin typeface="Georgia Bold" panose="02040502050405020303" pitchFamily="18" charset="0"/>
                <a:ea typeface="Montserrat" charset="0"/>
                <a:cs typeface="Montserrat" charset="0"/>
              </a:rPr>
              <a:t>	3) Special Regs</a:t>
            </a:r>
          </a:p>
          <a:p>
            <a:r>
              <a:rPr lang="en-US" sz="4000" b="1" spc="600" dirty="0">
                <a:solidFill>
                  <a:schemeClr val="accent1"/>
                </a:solidFill>
                <a:latin typeface="Georgia Bold" panose="02040502050405020303" pitchFamily="18" charset="0"/>
                <a:ea typeface="Montserrat" charset="0"/>
                <a:cs typeface="Montserrat" charset="0"/>
              </a:rPr>
              <a:t>		a) 9” minimum-10 waters</a:t>
            </a:r>
          </a:p>
          <a:p>
            <a:r>
              <a:rPr lang="en-US" sz="4000" b="1" spc="600" dirty="0">
                <a:solidFill>
                  <a:schemeClr val="accent1"/>
                </a:solidFill>
                <a:latin typeface="Georgia Bold" panose="02040502050405020303" pitchFamily="18" charset="0"/>
                <a:ea typeface="Montserrat" charset="0"/>
                <a:cs typeface="Montserrat" charset="0"/>
              </a:rPr>
              <a:t>		b) 16” minimum/2 per day – 6 waters</a:t>
            </a:r>
          </a:p>
          <a:p>
            <a:r>
              <a:rPr lang="en-US" sz="4000" b="1" spc="600" dirty="0">
                <a:solidFill>
                  <a:schemeClr val="accent1"/>
                </a:solidFill>
                <a:latin typeface="Georgia Bold" panose="02040502050405020303" pitchFamily="18" charset="0"/>
                <a:ea typeface="Montserrat" charset="0"/>
                <a:cs typeface="Montserrat" charset="0"/>
              </a:rPr>
              <a:t>		c) 20” minimum/1 per day/fly only-2 waters</a:t>
            </a:r>
          </a:p>
          <a:p>
            <a:r>
              <a:rPr lang="en-US" sz="4000" b="1" spc="600" dirty="0">
                <a:solidFill>
                  <a:schemeClr val="accent1"/>
                </a:solidFill>
                <a:latin typeface="Georgia Bold" panose="02040502050405020303" pitchFamily="18" charset="0"/>
                <a:ea typeface="Montserrat" charset="0"/>
                <a:cs typeface="Montserrat" charset="0"/>
              </a:rPr>
              <a:t>		d) Catch and Release only – 24 waters</a:t>
            </a:r>
          </a:p>
          <a:p>
            <a:endParaRPr lang="en-US" sz="4000" b="1" spc="600" dirty="0">
              <a:solidFill>
                <a:schemeClr val="accent1"/>
              </a:solidFill>
              <a:latin typeface="Georgia Bold" panose="02040502050405020303" pitchFamily="18" charset="0"/>
              <a:ea typeface="Montserrat" charset="0"/>
              <a:cs typeface="Montserrat" charset="0"/>
            </a:endParaRPr>
          </a:p>
          <a:p>
            <a:r>
              <a:rPr lang="en-US" sz="4000" b="1" spc="600" dirty="0">
                <a:solidFill>
                  <a:schemeClr val="accent1"/>
                </a:solidFill>
                <a:latin typeface="Georgia Bold" panose="02040502050405020303" pitchFamily="18" charset="0"/>
                <a:ea typeface="Montserrat" charset="0"/>
                <a:cs typeface="Montserrat" charset="0"/>
              </a:rPr>
              <a:t>	4) Delayed Harvest – 15 waters </a:t>
            </a:r>
          </a:p>
          <a:p>
            <a:endParaRPr lang="en-US" sz="4000" b="1" spc="600" dirty="0">
              <a:solidFill>
                <a:schemeClr val="accent1"/>
              </a:solidFill>
              <a:latin typeface="Georgia Bold" panose="02040502050405020303" pitchFamily="18" charset="0"/>
              <a:ea typeface="Montserrat" charset="0"/>
              <a:cs typeface="Montserrat" charset="0"/>
            </a:endParaRPr>
          </a:p>
          <a:p>
            <a:r>
              <a:rPr lang="en-US" sz="4000" b="1" spc="600" dirty="0">
                <a:solidFill>
                  <a:schemeClr val="accent1"/>
                </a:solidFill>
                <a:latin typeface="Georgia Bold" panose="02040502050405020303" pitchFamily="18" charset="0"/>
                <a:ea typeface="Montserrat" charset="0"/>
                <a:cs typeface="Montserrat" charset="0"/>
              </a:rPr>
              <a:t>	5) Fee Fishing Areas – 3 waters</a:t>
            </a:r>
          </a:p>
          <a:p>
            <a:endParaRPr lang="en-US" sz="4000" b="1" spc="600" dirty="0">
              <a:solidFill>
                <a:schemeClr val="accent1"/>
              </a:solidFill>
              <a:latin typeface="Georgia Bold" panose="02040502050405020303" pitchFamily="18" charset="0"/>
              <a:ea typeface="Montserrat" charset="0"/>
              <a:cs typeface="Montserrat" charset="0"/>
            </a:endParaRPr>
          </a:p>
          <a:p>
            <a:r>
              <a:rPr lang="en-US" sz="4000" b="1" spc="600" dirty="0">
                <a:solidFill>
                  <a:schemeClr val="accent1"/>
                </a:solidFill>
                <a:latin typeface="Georgia Bold" panose="02040502050405020303" pitchFamily="18" charset="0"/>
                <a:ea typeface="Montserrat" charset="0"/>
                <a:cs typeface="Montserrat" charset="0"/>
              </a:rPr>
              <a:t>	6) Stocked Waters - ~100 – Class A (8 stockings), Class B (5 	stockings), and Class C (3 stockings)</a:t>
            </a:r>
          </a:p>
          <a:p>
            <a:endParaRPr lang="en-US" sz="4000" b="1" spc="600" dirty="0">
              <a:solidFill>
                <a:schemeClr val="accent1"/>
              </a:solidFill>
              <a:latin typeface="Georgia Bold" panose="02040502050405020303" pitchFamily="18" charset="0"/>
              <a:ea typeface="Montserrat" charset="0"/>
              <a:cs typeface="Montserrat" charset="0"/>
            </a:endParaRPr>
          </a:p>
          <a:p>
            <a:endParaRPr lang="en-US" sz="4000" b="1" spc="600" dirty="0">
              <a:solidFill>
                <a:schemeClr val="accent1"/>
              </a:solidFill>
              <a:latin typeface="Georgia Bold" panose="02040502050405020303" pitchFamily="18" charset="0"/>
              <a:ea typeface="Montserrat" charset="0"/>
              <a:cs typeface="Montserrat" charset="0"/>
            </a:endParaRPr>
          </a:p>
          <a:p>
            <a:endParaRPr lang="en-US" sz="4000" b="1" spc="600" dirty="0">
              <a:solidFill>
                <a:schemeClr val="accent1"/>
              </a:solidFill>
              <a:latin typeface="Georgia Bold" panose="02040502050405020303" pitchFamily="18" charset="0"/>
              <a:ea typeface="Montserrat" charset="0"/>
              <a:cs typeface="Montserrat" charset="0"/>
            </a:endParaRPr>
          </a:p>
          <a:p>
            <a:endParaRPr lang="en-US" sz="4000" b="1" spc="600" dirty="0">
              <a:solidFill>
                <a:schemeClr val="accent1"/>
              </a:solidFill>
              <a:latin typeface="Georgia Bold" panose="02040502050405020303" pitchFamily="18" charset="0"/>
              <a:ea typeface="Montserrat" charset="0"/>
              <a:cs typeface="Montserrat" charset="0"/>
            </a:endParaRPr>
          </a:p>
          <a:p>
            <a:endParaRPr lang="en-US" sz="4000" b="1" spc="600" dirty="0">
              <a:solidFill>
                <a:schemeClr val="accent1"/>
              </a:solidFill>
              <a:latin typeface="Georgia Bold" panose="02040502050405020303" pitchFamily="18" charset="0"/>
              <a:ea typeface="Montserrat" charset="0"/>
              <a:cs typeface="Montserrat" charset="0"/>
            </a:endParaRPr>
          </a:p>
          <a:p>
            <a:r>
              <a:rPr lang="en-US" sz="11500" b="1" spc="600" dirty="0">
                <a:solidFill>
                  <a:schemeClr val="accent1"/>
                </a:solidFill>
                <a:latin typeface="Georgia Bold" panose="02040502050405020303" pitchFamily="18" charset="0"/>
                <a:ea typeface="Montserrat" charset="0"/>
                <a:cs typeface="Montserrat" charset="0"/>
              </a:rPr>
              <a:t>	</a:t>
            </a:r>
          </a:p>
        </p:txBody>
      </p:sp>
    </p:spTree>
    <p:extLst>
      <p:ext uri="{BB962C8B-B14F-4D97-AF65-F5344CB8AC3E}">
        <p14:creationId xmlns:p14="http://schemas.microsoft.com/office/powerpoint/2010/main" val="1899792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18781" y="0"/>
            <a:ext cx="24439030" cy="5339923"/>
          </a:xfrm>
          <a:prstGeom prst="rect">
            <a:avLst/>
          </a:prstGeom>
          <a:noFill/>
        </p:spPr>
        <p:txBody>
          <a:bodyPr wrap="square" rtlCol="0">
            <a:spAutoFit/>
          </a:bodyPr>
          <a:lstStyle/>
          <a:p>
            <a:pPr algn="ctr"/>
            <a:r>
              <a:rPr lang="en-US" sz="6600" b="1" spc="600" dirty="0">
                <a:solidFill>
                  <a:schemeClr val="accent1"/>
                </a:solidFill>
                <a:latin typeface="Georgia Bold" panose="02040502050405020303" pitchFamily="18" charset="0"/>
                <a:ea typeface="Montserrat" charset="0"/>
                <a:cs typeface="Montserrat" charset="0"/>
              </a:rPr>
              <a:t>Questions?</a:t>
            </a:r>
          </a:p>
          <a:p>
            <a:endParaRPr lang="en-US" sz="4000" b="1" spc="600" dirty="0">
              <a:solidFill>
                <a:schemeClr val="accent1"/>
              </a:solidFill>
              <a:latin typeface="Georgia Bold" panose="02040502050405020303" pitchFamily="18" charset="0"/>
              <a:ea typeface="Montserrat" charset="0"/>
              <a:cs typeface="Montserrat" charset="0"/>
            </a:endParaRPr>
          </a:p>
          <a:p>
            <a:endParaRPr lang="en-US" sz="4000" b="1" spc="600" dirty="0">
              <a:solidFill>
                <a:schemeClr val="accent1"/>
              </a:solidFill>
              <a:latin typeface="Georgia Bold" panose="02040502050405020303" pitchFamily="18" charset="0"/>
              <a:ea typeface="Montserrat" charset="0"/>
              <a:cs typeface="Montserrat" charset="0"/>
            </a:endParaRPr>
          </a:p>
          <a:p>
            <a:endParaRPr lang="en-US" sz="4000" b="1" spc="600" dirty="0">
              <a:solidFill>
                <a:schemeClr val="accent1"/>
              </a:solidFill>
              <a:latin typeface="Georgia Bold" panose="02040502050405020303" pitchFamily="18" charset="0"/>
              <a:ea typeface="Montserrat" charset="0"/>
              <a:cs typeface="Montserrat" charset="0"/>
            </a:endParaRPr>
          </a:p>
          <a:p>
            <a:endParaRPr lang="en-US" sz="4000" b="1" spc="600" dirty="0">
              <a:solidFill>
                <a:schemeClr val="accent1"/>
              </a:solidFill>
              <a:latin typeface="Georgia Bold" panose="02040502050405020303" pitchFamily="18" charset="0"/>
              <a:ea typeface="Montserrat" charset="0"/>
              <a:cs typeface="Montserrat" charset="0"/>
            </a:endParaRPr>
          </a:p>
          <a:p>
            <a:r>
              <a:rPr lang="en-US" sz="11500" b="1" spc="600" dirty="0">
                <a:solidFill>
                  <a:schemeClr val="accent1"/>
                </a:solidFill>
                <a:latin typeface="Georgia Bold" panose="02040502050405020303" pitchFamily="18" charset="0"/>
                <a:ea typeface="Montserrat" charset="0"/>
                <a:cs typeface="Montserrat" charset="0"/>
              </a:rPr>
              <a:t>	</a:t>
            </a:r>
          </a:p>
        </p:txBody>
      </p:sp>
    </p:spTree>
    <p:extLst>
      <p:ext uri="{BB962C8B-B14F-4D97-AF65-F5344CB8AC3E}">
        <p14:creationId xmlns:p14="http://schemas.microsoft.com/office/powerpoint/2010/main" val="957501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4391440" y="0"/>
            <a:ext cx="9986210" cy="12646325"/>
          </a:xfrm>
          <a:prstGeom prst="rect">
            <a:avLst/>
          </a:prstGeom>
          <a:solidFill>
            <a:schemeClr val="tx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858772" y="823870"/>
            <a:ext cx="9227206" cy="8956298"/>
          </a:xfrm>
          <a:prstGeom prst="rect">
            <a:avLst/>
          </a:prstGeom>
          <a:noFill/>
        </p:spPr>
        <p:txBody>
          <a:bodyPr wrap="none" rtlCol="0">
            <a:spAutoFit/>
          </a:bodyPr>
          <a:lstStyle/>
          <a:p>
            <a:r>
              <a:rPr lang="en-US" sz="3200" b="1" spc="600" dirty="0">
                <a:solidFill>
                  <a:schemeClr val="bg1"/>
                </a:solidFill>
                <a:latin typeface="Georgia Bold" panose="02040502050405020303" pitchFamily="18" charset="0"/>
                <a:ea typeface="Montserrat" charset="0"/>
                <a:cs typeface="Montserrat" charset="0"/>
              </a:rPr>
              <a:t>Wild and stocked populations</a:t>
            </a:r>
          </a:p>
          <a:p>
            <a:endParaRPr lang="en-US" sz="3200" b="1" spc="600" dirty="0">
              <a:solidFill>
                <a:schemeClr val="bg1"/>
              </a:solidFill>
              <a:latin typeface="Georgia Bold" panose="02040502050405020303" pitchFamily="18" charset="0"/>
              <a:ea typeface="Montserrat" charset="0"/>
              <a:cs typeface="Montserrat" charset="0"/>
            </a:endParaRPr>
          </a:p>
          <a:p>
            <a:endParaRPr lang="en-US" sz="3200" b="1" spc="600" dirty="0">
              <a:solidFill>
                <a:schemeClr val="bg1"/>
              </a:solidFill>
              <a:latin typeface="Georgia Bold" panose="02040502050405020303" pitchFamily="18" charset="0"/>
              <a:ea typeface="Montserrat" charset="0"/>
              <a:cs typeface="Montserrat" charset="0"/>
            </a:endParaRPr>
          </a:p>
          <a:p>
            <a:r>
              <a:rPr lang="en-US" sz="3200" b="1" spc="600" dirty="0">
                <a:solidFill>
                  <a:schemeClr val="bg1"/>
                </a:solidFill>
                <a:latin typeface="Georgia Bold" panose="02040502050405020303" pitchFamily="18" charset="0"/>
                <a:ea typeface="Montserrat" charset="0"/>
                <a:cs typeface="Montserrat" charset="0"/>
              </a:rPr>
              <a:t>Wild in 3,000 miles over </a:t>
            </a:r>
          </a:p>
          <a:p>
            <a:r>
              <a:rPr lang="en-US" sz="3200" b="1" spc="600" dirty="0">
                <a:solidFill>
                  <a:schemeClr val="bg1"/>
                </a:solidFill>
                <a:latin typeface="Georgia Bold" panose="02040502050405020303" pitchFamily="18" charset="0"/>
                <a:ea typeface="Montserrat" charset="0"/>
                <a:cs typeface="Montserrat" charset="0"/>
              </a:rPr>
              <a:t>700 streams</a:t>
            </a:r>
          </a:p>
          <a:p>
            <a:endParaRPr lang="en-US" sz="3200" b="1" spc="600" dirty="0">
              <a:solidFill>
                <a:schemeClr val="bg1"/>
              </a:solidFill>
              <a:latin typeface="Georgia Bold" panose="02040502050405020303" pitchFamily="18" charset="0"/>
              <a:ea typeface="Montserrat" charset="0"/>
              <a:cs typeface="Montserrat" charset="0"/>
            </a:endParaRPr>
          </a:p>
          <a:p>
            <a:endParaRPr lang="en-US" sz="3200" b="1" spc="600" dirty="0">
              <a:solidFill>
                <a:schemeClr val="bg1"/>
              </a:solidFill>
              <a:latin typeface="Georgia Bold" panose="02040502050405020303" pitchFamily="18" charset="0"/>
              <a:ea typeface="Montserrat" charset="0"/>
              <a:cs typeface="Montserrat" charset="0"/>
            </a:endParaRPr>
          </a:p>
          <a:p>
            <a:r>
              <a:rPr lang="en-US" sz="3200" b="1" spc="600" dirty="0">
                <a:solidFill>
                  <a:schemeClr val="bg1"/>
                </a:solidFill>
                <a:latin typeface="Georgia Bold" panose="02040502050405020303" pitchFamily="18" charset="0"/>
                <a:ea typeface="Montserrat" charset="0"/>
                <a:cs typeface="Montserrat" charset="0"/>
              </a:rPr>
              <a:t>Stocked in 600 miles of stream,</a:t>
            </a:r>
          </a:p>
          <a:p>
            <a:r>
              <a:rPr lang="en-US" sz="3200" b="1" spc="600" dirty="0">
                <a:solidFill>
                  <a:schemeClr val="bg1"/>
                </a:solidFill>
                <a:latin typeface="Georgia Bold" panose="02040502050405020303" pitchFamily="18" charset="0"/>
                <a:ea typeface="Montserrat" charset="0"/>
                <a:cs typeface="Montserrat" charset="0"/>
              </a:rPr>
              <a:t>various small lakes</a:t>
            </a:r>
          </a:p>
          <a:p>
            <a:endParaRPr lang="en-US" sz="3200" b="1" spc="600" dirty="0">
              <a:solidFill>
                <a:schemeClr val="bg1"/>
              </a:solidFill>
              <a:latin typeface="Georgia Bold" panose="02040502050405020303" pitchFamily="18" charset="0"/>
              <a:ea typeface="Montserrat" charset="0"/>
              <a:cs typeface="Montserrat" charset="0"/>
            </a:endParaRPr>
          </a:p>
          <a:p>
            <a:endParaRPr lang="en-US" sz="3200" b="1" spc="600" dirty="0">
              <a:solidFill>
                <a:schemeClr val="bg1"/>
              </a:solidFill>
              <a:latin typeface="Georgia Bold" panose="02040502050405020303" pitchFamily="18" charset="0"/>
              <a:ea typeface="Montserrat" charset="0"/>
              <a:cs typeface="Montserrat" charset="0"/>
            </a:endParaRPr>
          </a:p>
          <a:p>
            <a:r>
              <a:rPr lang="en-US" sz="3200" b="1" spc="600" dirty="0">
                <a:solidFill>
                  <a:schemeClr val="bg1"/>
                </a:solidFill>
                <a:latin typeface="Georgia Bold" panose="02040502050405020303" pitchFamily="18" charset="0"/>
                <a:ea typeface="Montserrat" charset="0"/>
                <a:cs typeface="Montserrat" charset="0"/>
              </a:rPr>
              <a:t>Governed by management plans</a:t>
            </a:r>
          </a:p>
          <a:p>
            <a:endParaRPr lang="en-US" sz="3200" b="1" spc="600" dirty="0">
              <a:solidFill>
                <a:schemeClr val="bg1"/>
              </a:solidFill>
              <a:latin typeface="Georgia Bold" panose="02040502050405020303" pitchFamily="18" charset="0"/>
              <a:ea typeface="Montserrat" charset="0"/>
              <a:cs typeface="Montserrat" charset="0"/>
            </a:endParaRPr>
          </a:p>
          <a:p>
            <a:r>
              <a:rPr lang="en-US" sz="3200" b="1" spc="600" dirty="0">
                <a:solidFill>
                  <a:schemeClr val="bg1"/>
                </a:solidFill>
                <a:latin typeface="Georgia Bold" panose="02040502050405020303" pitchFamily="18" charset="0"/>
                <a:ea typeface="Montserrat" charset="0"/>
                <a:cs typeface="Montserrat" charset="0"/>
              </a:rPr>
              <a:t>	Wild</a:t>
            </a:r>
          </a:p>
          <a:p>
            <a:endParaRPr lang="en-US" sz="3200" b="1" spc="600" dirty="0">
              <a:solidFill>
                <a:schemeClr val="bg1"/>
              </a:solidFill>
              <a:latin typeface="Georgia Bold" panose="02040502050405020303" pitchFamily="18" charset="0"/>
              <a:ea typeface="Montserrat" charset="0"/>
              <a:cs typeface="Montserrat" charset="0"/>
            </a:endParaRPr>
          </a:p>
          <a:p>
            <a:r>
              <a:rPr lang="en-US" sz="3200" b="1" spc="600" dirty="0">
                <a:solidFill>
                  <a:schemeClr val="bg1"/>
                </a:solidFill>
                <a:latin typeface="Georgia Bold" panose="02040502050405020303" pitchFamily="18" charset="0"/>
                <a:ea typeface="Montserrat" charset="0"/>
                <a:cs typeface="Montserrat" charset="0"/>
              </a:rPr>
              <a:t>	Stocked</a:t>
            </a:r>
          </a:p>
          <a:p>
            <a:endParaRPr lang="en-US" sz="3200" b="1" spc="600" dirty="0">
              <a:solidFill>
                <a:schemeClr val="bg1"/>
              </a:solidFill>
              <a:latin typeface="Georgia Bold" panose="02040502050405020303" pitchFamily="18" charset="0"/>
              <a:ea typeface="Montserrat" charset="0"/>
              <a:cs typeface="Montserrat" charset="0"/>
            </a:endParaRPr>
          </a:p>
          <a:p>
            <a:r>
              <a:rPr lang="en-US" sz="3200" b="1" spc="600" dirty="0">
                <a:solidFill>
                  <a:schemeClr val="bg1"/>
                </a:solidFill>
                <a:latin typeface="Georgia Bold" panose="02040502050405020303" pitchFamily="18" charset="0"/>
                <a:ea typeface="Montserrat" charset="0"/>
                <a:cs typeface="Montserrat" charset="0"/>
              </a:rPr>
              <a:t>Statewide – 6 fish limit, 7” min</a:t>
            </a:r>
          </a:p>
        </p:txBody>
      </p:sp>
      <p:sp>
        <p:nvSpPr>
          <p:cNvPr id="11" name="TextBox 10"/>
          <p:cNvSpPr txBox="1"/>
          <p:nvPr/>
        </p:nvSpPr>
        <p:spPr>
          <a:xfrm>
            <a:off x="922631" y="233206"/>
            <a:ext cx="9360056" cy="1862048"/>
          </a:xfrm>
          <a:prstGeom prst="rect">
            <a:avLst/>
          </a:prstGeom>
          <a:noFill/>
        </p:spPr>
        <p:txBody>
          <a:bodyPr wrap="square" rtlCol="0">
            <a:spAutoFit/>
          </a:bodyPr>
          <a:lstStyle/>
          <a:p>
            <a:r>
              <a:rPr lang="en-US" sz="4000" b="1" spc="600" dirty="0">
                <a:solidFill>
                  <a:schemeClr val="accent1"/>
                </a:solidFill>
                <a:latin typeface="Georgia Bold" panose="02040502050405020303" pitchFamily="18" charset="0"/>
                <a:ea typeface="Montserrat" charset="0"/>
                <a:cs typeface="Montserrat" charset="0"/>
              </a:rPr>
              <a:t>Trout Program</a:t>
            </a:r>
            <a:r>
              <a:rPr lang="en-US" sz="11500" b="1" spc="600" dirty="0">
                <a:solidFill>
                  <a:schemeClr val="accent1"/>
                </a:solidFill>
                <a:latin typeface="Georgia Bold" panose="02040502050405020303" pitchFamily="18" charset="0"/>
                <a:ea typeface="Montserrat" charset="0"/>
                <a:cs typeface="Montserrat" charset="0"/>
              </a:rPr>
              <a:t>	</a:t>
            </a:r>
          </a:p>
        </p:txBody>
      </p:sp>
      <p:pic>
        <p:nvPicPr>
          <p:cNvPr id="4098" name="Picture 2" descr="https://dwr.virginia.gov/wp-content/uploads/media/Tiger-Trout-in-Virginia.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54701" y="2390035"/>
            <a:ext cx="6530496" cy="28734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dwr.virginia.gov/wp-content/uploads/media/virginia-trout-slam-challenge-1600x795.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75957" y="6921131"/>
            <a:ext cx="9697834" cy="481861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dwr.virginia.gov/wp-content/uploads/media/9EC01669-07CB-47FF-9644-FDB63461C59B-600x6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126" y="3140195"/>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879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map of wild trout streams in VA"/>
          <p:cNvPicPr>
            <a:picLocks noChangeAspect="1" noChangeArrowheads="1"/>
          </p:cNvPicPr>
          <p:nvPr/>
        </p:nvPicPr>
        <p:blipFill>
          <a:blip r:embed="rId3" cstate="print"/>
          <a:srcRect/>
          <a:stretch>
            <a:fillRect/>
          </a:stretch>
        </p:blipFill>
        <p:spPr bwMode="auto">
          <a:xfrm>
            <a:off x="8050696" y="20771"/>
            <a:ext cx="15906060" cy="12384871"/>
          </a:xfrm>
          <a:prstGeom prst="rect">
            <a:avLst/>
          </a:prstGeom>
          <a:noFill/>
        </p:spPr>
      </p:pic>
      <p:sp>
        <p:nvSpPr>
          <p:cNvPr id="35843" name="Text Box 3"/>
          <p:cNvSpPr txBox="1">
            <a:spLocks noChangeArrowheads="1"/>
          </p:cNvSpPr>
          <p:nvPr/>
        </p:nvSpPr>
        <p:spPr bwMode="auto">
          <a:xfrm>
            <a:off x="420894" y="2762071"/>
            <a:ext cx="5334000" cy="1200329"/>
          </a:xfrm>
          <a:prstGeom prst="rect">
            <a:avLst/>
          </a:prstGeom>
          <a:noFill/>
          <a:ln w="9525">
            <a:noFill/>
            <a:miter lim="800000"/>
            <a:headEnd/>
            <a:tailEnd/>
          </a:ln>
          <a:effectLst/>
        </p:spPr>
        <p:txBody>
          <a:bodyPr wrap="square">
            <a:spAutoFit/>
          </a:bodyPr>
          <a:lstStyle/>
          <a:p>
            <a:r>
              <a:rPr lang="en-US" sz="7200" b="1" dirty="0">
                <a:latin typeface="Times New Roman" pitchFamily="18" charset="0"/>
              </a:rPr>
              <a:t>3,000+ miles</a:t>
            </a:r>
          </a:p>
        </p:txBody>
      </p:sp>
      <p:sp>
        <p:nvSpPr>
          <p:cNvPr id="4" name="TextBox 3"/>
          <p:cNvSpPr txBox="1"/>
          <p:nvPr/>
        </p:nvSpPr>
        <p:spPr>
          <a:xfrm>
            <a:off x="420893" y="4103895"/>
            <a:ext cx="6357593" cy="1077218"/>
          </a:xfrm>
          <a:prstGeom prst="rect">
            <a:avLst/>
          </a:prstGeom>
          <a:noFill/>
        </p:spPr>
        <p:txBody>
          <a:bodyPr wrap="square" rtlCol="0">
            <a:spAutoFit/>
          </a:bodyPr>
          <a:lstStyle/>
          <a:p>
            <a:r>
              <a:rPr lang="en-US" sz="6400" b="1" dirty="0"/>
              <a:t>700+ streams</a:t>
            </a:r>
          </a:p>
        </p:txBody>
      </p:sp>
      <p:pic>
        <p:nvPicPr>
          <p:cNvPr id="6" name="Picture 5" descr="brook trou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43120" y="5463648"/>
            <a:ext cx="4306366" cy="1755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rainbow trou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234314" y="7501857"/>
            <a:ext cx="4114800" cy="17104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brown trout"/>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253806" y="9540066"/>
            <a:ext cx="4095308" cy="1603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154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xkb36903\Downloads\ColdWaterStreams_BrookTroutOnly_DarkBlu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0457" y="4419600"/>
            <a:ext cx="17353936" cy="7924800"/>
          </a:xfrm>
          <a:prstGeom prst="rect">
            <a:avLst/>
          </a:prstGeom>
          <a:noFill/>
          <a:ln w="22225">
            <a:solidFill>
              <a:srgbClr val="000000"/>
            </a:solidFill>
          </a:ln>
        </p:spPr>
      </p:pic>
      <p:sp>
        <p:nvSpPr>
          <p:cNvPr id="3" name="Rectangle 2"/>
          <p:cNvSpPr/>
          <p:nvPr/>
        </p:nvSpPr>
        <p:spPr>
          <a:xfrm>
            <a:off x="5173800" y="771435"/>
            <a:ext cx="16611600" cy="1200329"/>
          </a:xfrm>
          <a:prstGeom prst="rect">
            <a:avLst/>
          </a:prstGeom>
        </p:spPr>
        <p:txBody>
          <a:bodyPr wrap="square">
            <a:spAutoFit/>
          </a:bodyPr>
          <a:lstStyle/>
          <a:p>
            <a:pPr indent="914400" algn="ctr"/>
            <a:r>
              <a:rPr lang="en-US" sz="7200" b="1" dirty="0">
                <a:solidFill>
                  <a:srgbClr val="000000"/>
                </a:solidFill>
                <a:latin typeface="Times New Roman" panose="02020603050405020304" pitchFamily="18" charset="0"/>
                <a:ea typeface="Calibri" panose="020F0502020204030204" pitchFamily="34" charset="0"/>
              </a:rPr>
              <a:t>Wild Brook Trout</a:t>
            </a:r>
            <a:endParaRPr lang="en-US" sz="7200" b="1" dirty="0">
              <a:solidFill>
                <a:srgbClr val="000000"/>
              </a:solidFill>
              <a:latin typeface="Calibri" panose="020F0502020204030204" pitchFamily="34" charset="0"/>
              <a:ea typeface="Calibri" panose="020F0502020204030204" pitchFamily="34" charset="0"/>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06470" y="270079"/>
            <a:ext cx="4649216" cy="3486912"/>
          </a:xfrm>
          <a:prstGeom prst="rect">
            <a:avLst/>
          </a:prstGeom>
          <a:ln w="22225">
            <a:solidFill>
              <a:schemeClr val="tx1"/>
            </a:solidFill>
          </a:ln>
        </p:spPr>
      </p:pic>
    </p:spTree>
    <p:extLst>
      <p:ext uri="{BB962C8B-B14F-4D97-AF65-F5344CB8AC3E}">
        <p14:creationId xmlns:p14="http://schemas.microsoft.com/office/powerpoint/2010/main" val="714168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5547" y="3810002"/>
            <a:ext cx="17933436" cy="8991600"/>
          </a:xfrm>
          <a:prstGeom prst="rect">
            <a:avLst/>
          </a:prstGeom>
          <a:ln w="22225">
            <a:solidFill>
              <a:srgbClr val="000000"/>
            </a:solidFill>
          </a:ln>
        </p:spPr>
      </p:pic>
      <p:sp>
        <p:nvSpPr>
          <p:cNvPr id="5" name="TextBox 4"/>
          <p:cNvSpPr txBox="1"/>
          <p:nvPr/>
        </p:nvSpPr>
        <p:spPr>
          <a:xfrm>
            <a:off x="4485736" y="301351"/>
            <a:ext cx="14578641" cy="3785652"/>
          </a:xfrm>
          <a:prstGeom prst="rect">
            <a:avLst/>
          </a:prstGeom>
          <a:noFill/>
        </p:spPr>
        <p:txBody>
          <a:bodyPr wrap="square" rtlCol="0">
            <a:spAutoFit/>
          </a:bodyPr>
          <a:lstStyle/>
          <a:p>
            <a:pPr algn="ctr"/>
            <a:r>
              <a:rPr lang="en-US" sz="7200" b="1" dirty="0"/>
              <a:t>Rainbow Trout</a:t>
            </a:r>
          </a:p>
          <a:p>
            <a:pPr marL="571500" indent="-571500">
              <a:buFont typeface="Arial" panose="020B0604020202020204" pitchFamily="34" charset="0"/>
              <a:buChar char="•"/>
            </a:pPr>
            <a:r>
              <a:rPr lang="en-US" sz="3200" dirty="0"/>
              <a:t>Rainbow Trout may have been stocked in Virginia as early as the 1920’s</a:t>
            </a:r>
          </a:p>
          <a:p>
            <a:pPr marL="571500" indent="-571500">
              <a:buFont typeface="Arial" panose="020B0604020202020204" pitchFamily="34" charset="0"/>
              <a:buChar char="•"/>
            </a:pPr>
            <a:r>
              <a:rPr lang="en-US" sz="3200" dirty="0"/>
              <a:t>US FWS records indicate they were released in SNP in 1943</a:t>
            </a:r>
          </a:p>
          <a:p>
            <a:pPr marL="571500" indent="-571500">
              <a:buFont typeface="Arial" panose="020B0604020202020204" pitchFamily="34" charset="0"/>
              <a:buChar char="•"/>
            </a:pPr>
            <a:r>
              <a:rPr lang="en-US" sz="3200" dirty="0"/>
              <a:t>Currently wild rainbow trout are in 163 streams over 700 miles</a:t>
            </a:r>
          </a:p>
          <a:p>
            <a:pPr marL="571500" indent="-571500">
              <a:buFont typeface="Arial" panose="020B0604020202020204" pitchFamily="34" charset="0"/>
              <a:buChar char="•"/>
            </a:pPr>
            <a:endParaRPr lang="en-US" sz="7200" dirty="0"/>
          </a:p>
        </p:txBody>
      </p:sp>
      <p:pic>
        <p:nvPicPr>
          <p:cNvPr id="2" name="Picture 4" descr="rainbow trout">
            <a:extLst>
              <a:ext uri="{FF2B5EF4-FFF2-40B4-BE49-F238E27FC236}">
                <a16:creationId xmlns:a16="http://schemas.microsoft.com/office/drawing/2014/main" id="{F6055571-F55D-D350-3C05-1FFA686DE408}"/>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0936" y="345195"/>
            <a:ext cx="4114800" cy="1710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509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748" y="4381500"/>
            <a:ext cx="17964150" cy="8420100"/>
          </a:xfrm>
          <a:prstGeom prst="rect">
            <a:avLst/>
          </a:prstGeom>
        </p:spPr>
      </p:pic>
      <p:sp>
        <p:nvSpPr>
          <p:cNvPr id="5" name="TextBox 4"/>
          <p:cNvSpPr txBox="1"/>
          <p:nvPr/>
        </p:nvSpPr>
        <p:spPr>
          <a:xfrm>
            <a:off x="4416425" y="457201"/>
            <a:ext cx="15087600" cy="5078313"/>
          </a:xfrm>
          <a:prstGeom prst="rect">
            <a:avLst/>
          </a:prstGeom>
          <a:noFill/>
        </p:spPr>
        <p:txBody>
          <a:bodyPr wrap="square" rtlCol="0">
            <a:spAutoFit/>
          </a:bodyPr>
          <a:lstStyle/>
          <a:p>
            <a:pPr algn="ctr"/>
            <a:r>
              <a:rPr lang="en-US" sz="7200" b="1" dirty="0"/>
              <a:t>Brown Trout</a:t>
            </a:r>
          </a:p>
          <a:p>
            <a:pPr algn="ctr"/>
            <a:endParaRPr lang="en-US" sz="7200" b="1" dirty="0"/>
          </a:p>
          <a:p>
            <a:pPr marL="571500" indent="-571500">
              <a:buFont typeface="Arial" panose="020B0604020202020204" pitchFamily="34" charset="0"/>
              <a:buChar char="•"/>
            </a:pPr>
            <a:r>
              <a:rPr lang="en-US" dirty="0"/>
              <a:t>Brown Trout first arrived in the US in 1883 as eggs from Germany</a:t>
            </a:r>
          </a:p>
          <a:p>
            <a:pPr marL="571500" indent="-571500">
              <a:buFont typeface="Arial" panose="020B0604020202020204" pitchFamily="34" charset="0"/>
              <a:buChar char="•"/>
            </a:pPr>
            <a:r>
              <a:rPr lang="en-US" dirty="0"/>
              <a:t>They were first stocked in Virginia in 1961.  </a:t>
            </a:r>
          </a:p>
          <a:p>
            <a:pPr marL="571500" indent="-571500">
              <a:buFont typeface="Arial" panose="020B0604020202020204" pitchFamily="34" charset="0"/>
              <a:buChar char="•"/>
            </a:pPr>
            <a:r>
              <a:rPr lang="en-US" dirty="0"/>
              <a:t>Currently 92 streams (~600 miles) containing wild Brown Trout</a:t>
            </a:r>
          </a:p>
          <a:p>
            <a:endParaRPr lang="en-US" sz="7200" dirty="0"/>
          </a:p>
        </p:txBody>
      </p:sp>
      <p:pic>
        <p:nvPicPr>
          <p:cNvPr id="2" name="Picture 1" descr="brown trout">
            <a:extLst>
              <a:ext uri="{FF2B5EF4-FFF2-40B4-BE49-F238E27FC236}">
                <a16:creationId xmlns:a16="http://schemas.microsoft.com/office/drawing/2014/main" id="{9DB19A3E-0B1D-3735-6837-749C1A8B5E3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1117" y="256918"/>
            <a:ext cx="4095308" cy="1603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004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748" y="4381500"/>
            <a:ext cx="17964150" cy="8420100"/>
          </a:xfrm>
          <a:prstGeom prst="rect">
            <a:avLst/>
          </a:prstGeom>
        </p:spPr>
      </p:pic>
      <p:sp>
        <p:nvSpPr>
          <p:cNvPr id="5" name="TextBox 4"/>
          <p:cNvSpPr txBox="1"/>
          <p:nvPr/>
        </p:nvSpPr>
        <p:spPr>
          <a:xfrm>
            <a:off x="4416425" y="457201"/>
            <a:ext cx="15087600" cy="5078313"/>
          </a:xfrm>
          <a:prstGeom prst="rect">
            <a:avLst/>
          </a:prstGeom>
          <a:noFill/>
        </p:spPr>
        <p:txBody>
          <a:bodyPr wrap="square" rtlCol="0">
            <a:spAutoFit/>
          </a:bodyPr>
          <a:lstStyle/>
          <a:p>
            <a:pPr algn="ctr"/>
            <a:r>
              <a:rPr lang="en-US" sz="7200" b="1" dirty="0"/>
              <a:t>Brown Trout</a:t>
            </a:r>
          </a:p>
          <a:p>
            <a:pPr algn="ctr"/>
            <a:endParaRPr lang="en-US" sz="7200" b="1" dirty="0"/>
          </a:p>
          <a:p>
            <a:pPr marL="571500" indent="-571500">
              <a:buFont typeface="Arial" panose="020B0604020202020204" pitchFamily="34" charset="0"/>
              <a:buChar char="•"/>
            </a:pPr>
            <a:r>
              <a:rPr lang="en-US" dirty="0"/>
              <a:t>Brown Trout first arrived in the US in 1883 as eggs from Germany</a:t>
            </a:r>
          </a:p>
          <a:p>
            <a:pPr marL="571500" indent="-571500">
              <a:buFont typeface="Arial" panose="020B0604020202020204" pitchFamily="34" charset="0"/>
              <a:buChar char="•"/>
            </a:pPr>
            <a:r>
              <a:rPr lang="en-US" dirty="0"/>
              <a:t>They were first stocked in Virginia in 1961.  </a:t>
            </a:r>
          </a:p>
          <a:p>
            <a:pPr marL="571500" indent="-571500">
              <a:buFont typeface="Arial" panose="020B0604020202020204" pitchFamily="34" charset="0"/>
              <a:buChar char="•"/>
            </a:pPr>
            <a:r>
              <a:rPr lang="en-US" dirty="0"/>
              <a:t>Currently 92 streams (~600 miles) containing wild Brown Trout</a:t>
            </a:r>
          </a:p>
          <a:p>
            <a:endParaRPr lang="en-US" sz="7200" dirty="0"/>
          </a:p>
        </p:txBody>
      </p:sp>
      <p:pic>
        <p:nvPicPr>
          <p:cNvPr id="2" name="Picture 1" descr="brown trout">
            <a:extLst>
              <a:ext uri="{FF2B5EF4-FFF2-40B4-BE49-F238E27FC236}">
                <a16:creationId xmlns:a16="http://schemas.microsoft.com/office/drawing/2014/main" id="{9DB19A3E-0B1D-3735-6837-749C1A8B5E3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1117" y="256918"/>
            <a:ext cx="4095308" cy="16031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preview">
            <a:extLst>
              <a:ext uri="{FF2B5EF4-FFF2-40B4-BE49-F238E27FC236}">
                <a16:creationId xmlns:a16="http://schemas.microsoft.com/office/drawing/2014/main" id="{2D111E64-28C1-CE0F-C685-78972FF851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10738" y="457201"/>
            <a:ext cx="5629275" cy="121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078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784607" y="0"/>
            <a:ext cx="23265837" cy="16019770"/>
          </a:xfrm>
          <a:prstGeom prst="rect">
            <a:avLst/>
          </a:prstGeom>
          <a:noFill/>
        </p:spPr>
        <p:txBody>
          <a:bodyPr wrap="square" rtlCol="0">
            <a:spAutoFit/>
          </a:bodyPr>
          <a:lstStyle/>
          <a:p>
            <a:r>
              <a:rPr lang="en-US" sz="4000" b="1" spc="600" dirty="0">
                <a:solidFill>
                  <a:schemeClr val="accent1"/>
                </a:solidFill>
                <a:latin typeface="Georgia Bold" panose="02040502050405020303" pitchFamily="18" charset="0"/>
                <a:ea typeface="Montserrat" charset="0"/>
                <a:cs typeface="Montserrat" charset="0"/>
              </a:rPr>
              <a:t>User Base – Wild Trout Angler – 5% of anglers</a:t>
            </a:r>
          </a:p>
          <a:p>
            <a:endParaRPr lang="en-US" sz="4000" b="1" spc="600" dirty="0">
              <a:solidFill>
                <a:schemeClr val="accent1"/>
              </a:solidFill>
              <a:latin typeface="Georgia Bold" panose="02040502050405020303" pitchFamily="18" charset="0"/>
              <a:ea typeface="Montserrat" charset="0"/>
              <a:cs typeface="Montserrat" charset="0"/>
            </a:endParaRPr>
          </a:p>
          <a:p>
            <a:r>
              <a:rPr lang="en-US" sz="4000" b="1" spc="600" dirty="0">
                <a:solidFill>
                  <a:schemeClr val="accent1"/>
                </a:solidFill>
                <a:latin typeface="Georgia Bold" panose="02040502050405020303" pitchFamily="18" charset="0"/>
                <a:ea typeface="Montserrat" charset="0"/>
                <a:cs typeface="Montserrat" charset="0"/>
              </a:rPr>
              <a:t>44 y/0 White male, college education, suburban or rural</a:t>
            </a:r>
          </a:p>
          <a:p>
            <a:endParaRPr lang="en-US" sz="4000" b="1" spc="600" dirty="0">
              <a:solidFill>
                <a:schemeClr val="accent1"/>
              </a:solidFill>
              <a:latin typeface="Georgia Bold" panose="02040502050405020303" pitchFamily="18" charset="0"/>
              <a:ea typeface="Montserrat" charset="0"/>
              <a:cs typeface="Montserrat" charset="0"/>
            </a:endParaRPr>
          </a:p>
          <a:p>
            <a:r>
              <a:rPr lang="en-US" sz="4000" b="1" spc="600" dirty="0">
                <a:solidFill>
                  <a:schemeClr val="accent1"/>
                </a:solidFill>
                <a:latin typeface="Georgia Bold" panose="02040502050405020303" pitchFamily="18" charset="0"/>
                <a:ea typeface="Montserrat" charset="0"/>
                <a:cs typeface="Montserrat" charset="0"/>
              </a:rPr>
              <a:t>9% Female, 6% people of color, 6% urban </a:t>
            </a:r>
          </a:p>
          <a:p>
            <a:endParaRPr lang="en-US" sz="4000" b="1" spc="600" dirty="0">
              <a:solidFill>
                <a:schemeClr val="accent1"/>
              </a:solidFill>
              <a:latin typeface="Georgia Bold" panose="02040502050405020303" pitchFamily="18" charset="0"/>
              <a:ea typeface="Montserrat" charset="0"/>
              <a:cs typeface="Montserrat" charset="0"/>
            </a:endParaRPr>
          </a:p>
          <a:p>
            <a:r>
              <a:rPr lang="en-US" sz="4000" b="1" spc="600" dirty="0">
                <a:solidFill>
                  <a:schemeClr val="accent1"/>
                </a:solidFill>
                <a:latin typeface="Georgia Bold" panose="02040502050405020303" pitchFamily="18" charset="0"/>
                <a:ea typeface="Montserrat" charset="0"/>
                <a:cs typeface="Montserrat" charset="0"/>
              </a:rPr>
              <a:t>Barrier to fishing  - </a:t>
            </a:r>
          </a:p>
          <a:p>
            <a:r>
              <a:rPr lang="en-US" sz="4000" b="1" spc="600" dirty="0">
                <a:solidFill>
                  <a:schemeClr val="accent1"/>
                </a:solidFill>
                <a:latin typeface="Georgia Bold" panose="02040502050405020303" pitchFamily="18" charset="0"/>
                <a:ea typeface="Montserrat" charset="0"/>
                <a:cs typeface="Montserrat" charset="0"/>
              </a:rPr>
              <a:t>	1) Work commitments </a:t>
            </a:r>
          </a:p>
          <a:p>
            <a:r>
              <a:rPr lang="en-US" sz="4000" b="1" spc="600" dirty="0">
                <a:solidFill>
                  <a:schemeClr val="accent1"/>
                </a:solidFill>
                <a:latin typeface="Georgia Bold" panose="02040502050405020303" pitchFamily="18" charset="0"/>
                <a:ea typeface="Montserrat" charset="0"/>
                <a:cs typeface="Montserrat" charset="0"/>
              </a:rPr>
              <a:t>	2) Family commitments</a:t>
            </a:r>
          </a:p>
          <a:p>
            <a:r>
              <a:rPr lang="en-US" sz="4000" b="1" spc="600" dirty="0">
                <a:solidFill>
                  <a:schemeClr val="accent1"/>
                </a:solidFill>
                <a:latin typeface="Georgia Bold" panose="02040502050405020303" pitchFamily="18" charset="0"/>
                <a:ea typeface="Montserrat" charset="0"/>
                <a:cs typeface="Montserrat" charset="0"/>
              </a:rPr>
              <a:t>	3) Other activities</a:t>
            </a:r>
          </a:p>
          <a:p>
            <a:r>
              <a:rPr lang="en-US" sz="4000" b="1" spc="600" dirty="0">
                <a:solidFill>
                  <a:schemeClr val="accent1"/>
                </a:solidFill>
                <a:latin typeface="Georgia Bold" panose="02040502050405020303" pitchFamily="18" charset="0"/>
                <a:ea typeface="Montserrat" charset="0"/>
                <a:cs typeface="Montserrat" charset="0"/>
              </a:rPr>
              <a:t>	</a:t>
            </a:r>
          </a:p>
          <a:p>
            <a:r>
              <a:rPr lang="en-US" sz="4000" b="1" spc="600" dirty="0">
                <a:solidFill>
                  <a:schemeClr val="accent1"/>
                </a:solidFill>
                <a:latin typeface="Georgia Bold" panose="02040502050405020303" pitchFamily="18" charset="0"/>
                <a:ea typeface="Montserrat" charset="0"/>
                <a:cs typeface="Montserrat" charset="0"/>
              </a:rPr>
              <a:t>Performance – </a:t>
            </a:r>
          </a:p>
          <a:p>
            <a:r>
              <a:rPr lang="en-US" sz="4000" b="1" spc="600" dirty="0">
                <a:solidFill>
                  <a:schemeClr val="accent1"/>
                </a:solidFill>
                <a:latin typeface="Georgia Bold" panose="02040502050405020303" pitchFamily="18" charset="0"/>
                <a:ea typeface="Montserrat" charset="0"/>
                <a:cs typeface="Montserrat" charset="0"/>
              </a:rPr>
              <a:t>	Highest –  1) Information on regulations </a:t>
            </a:r>
          </a:p>
          <a:p>
            <a:r>
              <a:rPr lang="en-US" sz="4000" b="1" spc="600" dirty="0">
                <a:solidFill>
                  <a:schemeClr val="accent1"/>
                </a:solidFill>
                <a:latin typeface="Georgia Bold" panose="02040502050405020303" pitchFamily="18" charset="0"/>
                <a:ea typeface="Montserrat" charset="0"/>
                <a:cs typeface="Montserrat" charset="0"/>
              </a:rPr>
              <a:t>			2) Info on consumption advisories</a:t>
            </a:r>
          </a:p>
          <a:p>
            <a:endParaRPr lang="en-US" sz="4000" b="1" spc="600" dirty="0">
              <a:solidFill>
                <a:schemeClr val="accent1"/>
              </a:solidFill>
              <a:latin typeface="Georgia Bold" panose="02040502050405020303" pitchFamily="18" charset="0"/>
              <a:ea typeface="Montserrat" charset="0"/>
              <a:cs typeface="Montserrat" charset="0"/>
            </a:endParaRPr>
          </a:p>
          <a:p>
            <a:r>
              <a:rPr lang="en-US" sz="4000" b="1" spc="600" dirty="0">
                <a:solidFill>
                  <a:schemeClr val="accent1"/>
                </a:solidFill>
                <a:latin typeface="Georgia Bold" panose="02040502050405020303" pitchFamily="18" charset="0"/>
                <a:ea typeface="Montserrat" charset="0"/>
                <a:cs typeface="Montserrat" charset="0"/>
              </a:rPr>
              <a:t>	Lowest – 	1) Stocking warmwater fish		       </a:t>
            </a:r>
          </a:p>
          <a:p>
            <a:r>
              <a:rPr lang="en-US" sz="4000" b="1" spc="600" dirty="0">
                <a:solidFill>
                  <a:schemeClr val="accent1"/>
                </a:solidFill>
                <a:latin typeface="Georgia Bold" panose="02040502050405020303" pitchFamily="18" charset="0"/>
                <a:ea typeface="Montserrat" charset="0"/>
                <a:cs typeface="Montserrat" charset="0"/>
              </a:rPr>
              <a:t>			2) working with private landowners to provide 				access</a:t>
            </a:r>
          </a:p>
          <a:p>
            <a:endParaRPr lang="en-US" sz="4000" b="1" spc="600" dirty="0">
              <a:solidFill>
                <a:schemeClr val="accent1"/>
              </a:solidFill>
              <a:latin typeface="Georgia Bold" panose="02040502050405020303" pitchFamily="18" charset="0"/>
              <a:ea typeface="Montserrat" charset="0"/>
              <a:cs typeface="Montserrat" charset="0"/>
            </a:endParaRPr>
          </a:p>
          <a:p>
            <a:endParaRPr lang="en-US" sz="4000" b="1" spc="600" dirty="0">
              <a:solidFill>
                <a:schemeClr val="accent1"/>
              </a:solidFill>
              <a:latin typeface="Georgia Bold" panose="02040502050405020303" pitchFamily="18" charset="0"/>
              <a:ea typeface="Montserrat" charset="0"/>
              <a:cs typeface="Montserrat" charset="0"/>
            </a:endParaRPr>
          </a:p>
          <a:p>
            <a:endParaRPr lang="en-US" sz="4000" b="1" spc="600" dirty="0">
              <a:solidFill>
                <a:schemeClr val="accent1"/>
              </a:solidFill>
              <a:latin typeface="Georgia Bold" panose="02040502050405020303" pitchFamily="18" charset="0"/>
              <a:ea typeface="Montserrat" charset="0"/>
              <a:cs typeface="Montserrat" charset="0"/>
            </a:endParaRPr>
          </a:p>
          <a:p>
            <a:endParaRPr lang="en-US" sz="4000" b="1" spc="600" dirty="0">
              <a:solidFill>
                <a:schemeClr val="accent1"/>
              </a:solidFill>
              <a:latin typeface="Georgia Bold" panose="02040502050405020303" pitchFamily="18" charset="0"/>
              <a:ea typeface="Montserrat" charset="0"/>
              <a:cs typeface="Montserrat" charset="0"/>
            </a:endParaRPr>
          </a:p>
          <a:p>
            <a:endParaRPr lang="en-US" sz="4000" b="1" spc="600" dirty="0">
              <a:solidFill>
                <a:schemeClr val="accent1"/>
              </a:solidFill>
              <a:latin typeface="Georgia Bold" panose="02040502050405020303" pitchFamily="18" charset="0"/>
              <a:ea typeface="Montserrat" charset="0"/>
              <a:cs typeface="Montserrat" charset="0"/>
            </a:endParaRPr>
          </a:p>
          <a:p>
            <a:r>
              <a:rPr lang="en-US" sz="11500" b="1" spc="600" dirty="0">
                <a:solidFill>
                  <a:schemeClr val="accent1"/>
                </a:solidFill>
                <a:latin typeface="Georgia Bold" panose="02040502050405020303" pitchFamily="18" charset="0"/>
                <a:ea typeface="Montserrat" charset="0"/>
                <a:cs typeface="Montserrat" charset="0"/>
              </a:rPr>
              <a:t>	</a:t>
            </a:r>
          </a:p>
        </p:txBody>
      </p:sp>
    </p:spTree>
    <p:extLst>
      <p:ext uri="{BB962C8B-B14F-4D97-AF65-F5344CB8AC3E}">
        <p14:creationId xmlns:p14="http://schemas.microsoft.com/office/powerpoint/2010/main" val="2300454670"/>
      </p:ext>
    </p:extLst>
  </p:cSld>
  <p:clrMapOvr>
    <a:masterClrMapping/>
  </p:clrMapOvr>
</p:sld>
</file>

<file path=ppt/theme/theme1.xml><?xml version="1.0" encoding="utf-8"?>
<a:theme xmlns:a="http://schemas.openxmlformats.org/drawingml/2006/main" name="Default Theme">
  <a:themeElements>
    <a:clrScheme name="Custom 4">
      <a:dk1>
        <a:srgbClr val="000000"/>
      </a:dk1>
      <a:lt1>
        <a:srgbClr val="FFFFFF"/>
      </a:lt1>
      <a:dk2>
        <a:srgbClr val="2B5036"/>
      </a:dk2>
      <a:lt2>
        <a:srgbClr val="FDF8D3"/>
      </a:lt2>
      <a:accent1>
        <a:srgbClr val="2B5036"/>
      </a:accent1>
      <a:accent2>
        <a:srgbClr val="6A6158"/>
      </a:accent2>
      <a:accent3>
        <a:srgbClr val="F16D35"/>
      </a:accent3>
      <a:accent4>
        <a:srgbClr val="4D758A"/>
      </a:accent4>
      <a:accent5>
        <a:srgbClr val="DDC8A7"/>
      </a:accent5>
      <a:accent6>
        <a:srgbClr val="852432"/>
      </a:accent6>
      <a:hlink>
        <a:srgbClr val="0563C1"/>
      </a:hlink>
      <a:folHlink>
        <a:srgbClr val="84243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GIF-PowerpointTemplate-050818" id="{80EBB11B-FA5E-3C44-B2B9-4CFC0AD14ED8}" vid="{8E1381C1-EAD8-7B4D-825C-4A63251E22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1333</TotalTime>
  <Words>1337</Words>
  <Application>Microsoft Office PowerPoint</Application>
  <PresentationFormat>Custom</PresentationFormat>
  <Paragraphs>255</Paragraphs>
  <Slides>22</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Georgia</vt:lpstr>
      <vt:lpstr>Georgia Bold</vt:lpstr>
      <vt:lpstr>Palatino</vt:lpstr>
      <vt:lpstr>Times New Roman</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William Arnold</dc:creator>
  <cp:keywords/>
  <dc:description/>
  <cp:lastModifiedBy>Bednarski, Michael (DWR)</cp:lastModifiedBy>
  <cp:revision>12</cp:revision>
  <dcterms:created xsi:type="dcterms:W3CDTF">2020-05-10T18:42:35Z</dcterms:created>
  <dcterms:modified xsi:type="dcterms:W3CDTF">2023-04-25T23:35:00Z</dcterms:modified>
  <cp:category/>
</cp:coreProperties>
</file>